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3" r:id="rId4"/>
    <p:sldId id="261" r:id="rId5"/>
    <p:sldId id="264" r:id="rId6"/>
    <p:sldId id="258" r:id="rId7"/>
    <p:sldId id="259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8000" autoAdjust="0"/>
  </p:normalViewPr>
  <p:slideViewPr>
    <p:cSldViewPr snapToGrid="0" snapToObjects="1">
      <p:cViewPr>
        <p:scale>
          <a:sx n="66" d="100"/>
          <a:sy n="66" d="100"/>
        </p:scale>
        <p:origin x="-2934" y="-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4225C-4831-4F10-9973-76C6E0EC72B6}" type="datetimeFigureOut">
              <a:rPr lang="en-US" smtClean="0"/>
              <a:t>1/14/2013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46671-2820-4964-A025-CF222903C5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012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Morning,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Everyone! Today, I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demonstrate the interaction of GIS and R by calculating the volume of runoff from each subbasin within a watershed.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6671-2820-4964-A025-CF222903C53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97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6671-2820-4964-A025-CF222903C53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9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Capabilities of R are extended through user-created packages, </a:t>
            </a:r>
            <a:r>
              <a:rPr lang="en-US" b="1" dirty="0" smtClean="0"/>
              <a:t>which allow specialized statistical techniques, graphical devices, import/export capabilities, reporting tools, and</a:t>
            </a:r>
            <a:r>
              <a:rPr lang="en-US" b="1" baseline="0" dirty="0" smtClean="0"/>
              <a:t> many other functions</a:t>
            </a:r>
            <a:r>
              <a:rPr lang="en-US" b="1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Packages are developed primarily in R, and sometimes in Java, C, and Fortran.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core set of packages are included with the installation of R, with 5300 additional packages (as of April 2012) available at the Comprehensive R Archive Network (CRAN) and other repositories.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6671-2820-4964-A025-CF222903C53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32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a picture of the Available CRAN</a:t>
            </a:r>
            <a:r>
              <a:rPr lang="en-US" baseline="0" dirty="0" smtClean="0"/>
              <a:t> packages by name.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6671-2820-4964-A025-CF222903C53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374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</a:t>
            </a:r>
            <a:r>
              <a:rPr lang="en-US" baseline="0" dirty="0" smtClean="0"/>
              <a:t> Shapefiles package is one such package available in the Comprehensive R Archive Network which includes functions to read and write ESRI shapefiles.</a:t>
            </a:r>
          </a:p>
          <a:p>
            <a:endParaRPr lang="en-US" dirty="0" smtClean="0"/>
          </a:p>
          <a:p>
            <a:r>
              <a:rPr lang="en-US" dirty="0" smtClean="0"/>
              <a:t>ESRI shapefiles consist of three files. </a:t>
            </a:r>
          </a:p>
          <a:p>
            <a:pPr lvl="1"/>
            <a:r>
              <a:rPr lang="en-US" dirty="0" smtClean="0"/>
              <a:t>*.shp contains the geography of each shape.</a:t>
            </a:r>
          </a:p>
          <a:p>
            <a:pPr lvl="1"/>
            <a:r>
              <a:rPr lang="en-US" dirty="0" smtClean="0"/>
              <a:t>*.shx is an index file which contains record offsets.</a:t>
            </a:r>
          </a:p>
          <a:p>
            <a:pPr lvl="1"/>
            <a:r>
              <a:rPr lang="en-US" dirty="0" smtClean="0"/>
              <a:t>*.dbf contains feature attributes.</a:t>
            </a:r>
          </a:p>
          <a:p>
            <a:endParaRPr lang="en-US" dirty="0" smtClean="0"/>
          </a:p>
          <a:p>
            <a:r>
              <a:rPr lang="en-US" dirty="0" smtClean="0"/>
              <a:t>read.shapefile calls read.shp, read.shx, and read.dbf to read in an entire shapefile. </a:t>
            </a:r>
          </a:p>
          <a:p>
            <a:endParaRPr lang="en-US" dirty="0" smtClean="0"/>
          </a:p>
          <a:p>
            <a:r>
              <a:rPr lang="en-US" dirty="0" smtClean="0"/>
              <a:t>This package is important because it allows further geostatistical analysis of shapefiles in 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6671-2820-4964-A025-CF222903C53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32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I’ll demonstrate</a:t>
            </a:r>
            <a:r>
              <a:rPr lang="en-US" baseline="0" dirty="0" smtClean="0"/>
              <a:t> the R shapefiles package using the Town Brook watershed located in downstate New York.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aseline="0" dirty="0" smtClean="0"/>
              <a:t>37 km</a:t>
            </a:r>
            <a:r>
              <a:rPr lang="en-US" baseline="30000" dirty="0" smtClean="0"/>
              <a:t>2</a:t>
            </a:r>
            <a:r>
              <a:rPr lang="en-US" baseline="0" dirty="0" smtClean="0"/>
              <a:t> </a:t>
            </a:r>
            <a:r>
              <a:rPr lang="en-US" dirty="0" smtClean="0"/>
              <a:t>Town Brook</a:t>
            </a:r>
            <a:r>
              <a:rPr lang="en-US" baseline="0" dirty="0" smtClean="0"/>
              <a:t> watershed is a subwatershed of the Cannonsville watershed which is all part of New York City’s water supply system.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6671-2820-4964-A025-CF222903C53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683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goal was to calculate the volume of runoff from each subbasin within the Town Brook watershed</a:t>
            </a:r>
            <a:r>
              <a:rPr lang="en-US" baseline="0" dirty="0" smtClean="0"/>
              <a:t> </a:t>
            </a:r>
            <a:r>
              <a:rPr lang="en-US" b="1" baseline="0" dirty="0" smtClean="0"/>
              <a:t>to i</a:t>
            </a:r>
            <a:r>
              <a:rPr lang="en-US" b="1" dirty="0" smtClean="0"/>
              <a:t>dentify hydrological active areas (HAAs)</a:t>
            </a:r>
            <a:r>
              <a:rPr lang="en-US" b="1" baseline="0" dirty="0" smtClean="0"/>
              <a:t> which</a:t>
            </a:r>
            <a:r>
              <a:rPr lang="en-US" b="1" dirty="0" smtClean="0"/>
              <a:t> are key to protecting water quality</a:t>
            </a:r>
            <a:r>
              <a:rPr lang="en-US" dirty="0" smtClean="0"/>
              <a:t>.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First, R read the Town Brook</a:t>
            </a:r>
            <a:r>
              <a:rPr lang="en-US" baseline="0" dirty="0" smtClean="0"/>
              <a:t> watershed shapefile for the Area of the Subbasins.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Next, R read a table containing precipitation.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Last, R calculated Volume in m</a:t>
            </a:r>
            <a:r>
              <a:rPr lang="en-US" baseline="30000" dirty="0" smtClean="0"/>
              <a:t>3</a:t>
            </a:r>
            <a:r>
              <a:rPr lang="en-US" baseline="0" dirty="0" smtClean="0"/>
              <a:t> as the Area of the Subbasins in m</a:t>
            </a:r>
            <a:r>
              <a:rPr lang="en-US" baseline="30000" dirty="0" smtClean="0"/>
              <a:t>2</a:t>
            </a:r>
            <a:r>
              <a:rPr lang="en-US" baseline="0" dirty="0" smtClean="0"/>
              <a:t> times Precipitation in mm/1000.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Lessons learned include the importance of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Commenting your code for future reference for yourself and others, AND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Building unique variables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Do not have variable names similar to language functions (For example, do not have a variable named mean as it is a function.)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Use extended variable names for future reference (For example, use NetPrecip instead of NP)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6671-2820-4964-A025-CF222903C53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777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summary of the code used to calculate</a:t>
            </a:r>
            <a:r>
              <a:rPr lang="en-US" baseline="0" dirty="0" smtClean="0"/>
              <a:t> the volume of runoff from each subbasin within the Town Brook watershed.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Let’s review it at a high-level.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first section is set-up.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Next is reading the shapefile.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Then, identification of the area and precipitation.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Last is calculating the volume.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6671-2820-4964-A025-CF222903C53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148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en-US" baseline="0" dirty="0" smtClean="0"/>
              <a:t> are the results of the main sections which amounts to a lot of numbers for the shapefile, area, precipitation, and volume.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6671-2820-4964-A025-CF222903C53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148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</a:t>
            </a:r>
            <a:r>
              <a:rPr lang="en-US" baseline="0" dirty="0" smtClean="0"/>
              <a:t>n summary, R contains many packages which extend its capabilities.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Shapefiles package is and example which includes functions to read and write ESRI shapefiles.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Shapefiles package allows further geostatistical analysis in R such as calculating the volume of runoff from each subbasin within a watershed.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It’s important to remember to comment code and build unique variables in R.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6671-2820-4964-A025-CF222903C53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32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CEB-5ED6-1446-BA51-139202003CEB}" type="datetimeFigureOut">
              <a:rPr lang="en-US" smtClean="0"/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7A80-E954-114B-9D00-B6AA92741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7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CEB-5ED6-1446-BA51-139202003CEB}" type="datetimeFigureOut">
              <a:rPr lang="en-US" smtClean="0"/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7A80-E954-114B-9D00-B6AA92741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2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CEB-5ED6-1446-BA51-139202003CEB}" type="datetimeFigureOut">
              <a:rPr lang="en-US" smtClean="0"/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7A80-E954-114B-9D00-B6AA92741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6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CEB-5ED6-1446-BA51-139202003CEB}" type="datetimeFigureOut">
              <a:rPr lang="en-US" smtClean="0"/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7A80-E954-114B-9D00-B6AA92741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65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CEB-5ED6-1446-BA51-139202003CEB}" type="datetimeFigureOut">
              <a:rPr lang="en-US" smtClean="0"/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7A80-E954-114B-9D00-B6AA92741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7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CEB-5ED6-1446-BA51-139202003CEB}" type="datetimeFigureOut">
              <a:rPr lang="en-US" smtClean="0"/>
              <a:t>1/14/2013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7A80-E954-114B-9D00-B6AA92741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CEB-5ED6-1446-BA51-139202003CEB}" type="datetimeFigureOut">
              <a:rPr lang="en-US" smtClean="0"/>
              <a:t>1/14/2013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7A80-E954-114B-9D00-B6AA92741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3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CEB-5ED6-1446-BA51-139202003CEB}" type="datetimeFigureOut">
              <a:rPr lang="en-US" smtClean="0"/>
              <a:t>1/14/2013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7A80-E954-114B-9D00-B6AA92741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8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CEB-5ED6-1446-BA51-139202003CEB}" type="datetimeFigureOut">
              <a:rPr lang="en-US" smtClean="0"/>
              <a:t>1/14/2013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7A80-E954-114B-9D00-B6AA92741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605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CEB-5ED6-1446-BA51-139202003CEB}" type="datetimeFigureOut">
              <a:rPr lang="en-US" smtClean="0"/>
              <a:t>1/14/2013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7A80-E954-114B-9D00-B6AA92741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96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4CEB-5ED6-1446-BA51-139202003CEB}" type="datetimeFigureOut">
              <a:rPr lang="en-US" smtClean="0"/>
              <a:t>1/14/2013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7A80-E954-114B-9D00-B6AA92741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9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14CEB-5ED6-1446-BA51-139202003CEB}" type="datetimeFigureOut">
              <a:rPr lang="en-US" smtClean="0"/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C7A80-E954-114B-9D00-B6AA92741B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52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92270"/>
            <a:ext cx="7772400" cy="1470025"/>
          </a:xfrm>
        </p:spPr>
        <p:txBody>
          <a:bodyPr/>
          <a:lstStyle/>
          <a:p>
            <a:r>
              <a:rPr lang="en-US" dirty="0" smtClean="0"/>
              <a:t>Interaction of GIS and 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8937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GLEON Fellowship Workshop</a:t>
            </a:r>
          </a:p>
          <a:p>
            <a:r>
              <a:rPr lang="en-US" dirty="0" smtClean="0"/>
              <a:t>January 14-18, 2013</a:t>
            </a:r>
          </a:p>
          <a:p>
            <a:r>
              <a:rPr lang="en-US" dirty="0" smtClean="0"/>
              <a:t>Sunapee, NH</a:t>
            </a:r>
          </a:p>
          <a:p>
            <a:r>
              <a:rPr lang="en-US" dirty="0" smtClean="0"/>
              <a:t>Amy Hetherington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96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92270"/>
            <a:ext cx="7772400" cy="1470025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37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 Definition – R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8542"/>
            <a:ext cx="8229600" cy="52517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Capabilities </a:t>
            </a:r>
            <a:r>
              <a:rPr lang="en-US" dirty="0"/>
              <a:t>of R are extended through user-created </a:t>
            </a:r>
            <a:r>
              <a:rPr lang="en-US" dirty="0" smtClean="0"/>
              <a:t>packages.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Packages </a:t>
            </a:r>
            <a:r>
              <a:rPr lang="en-US" dirty="0"/>
              <a:t>are developed primarily in R, and sometimes </a:t>
            </a:r>
            <a:r>
              <a:rPr lang="en-US" dirty="0" smtClean="0"/>
              <a:t>in Java, C, and Fortran.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A </a:t>
            </a:r>
            <a:r>
              <a:rPr lang="en-US" dirty="0"/>
              <a:t>core set of packages are included with the installation of R, with 5300 additional packages (as of April 2012) available at the </a:t>
            </a:r>
            <a:r>
              <a:rPr lang="en-US" dirty="0" smtClean="0"/>
              <a:t>Comprehensive R Archive Network (CRAN) </a:t>
            </a:r>
            <a:r>
              <a:rPr lang="en-US" dirty="0"/>
              <a:t>and other repositories.</a:t>
            </a:r>
          </a:p>
        </p:txBody>
      </p:sp>
    </p:spTree>
    <p:extLst>
      <p:ext uri="{BB962C8B-B14F-4D97-AF65-F5344CB8AC3E}">
        <p14:creationId xmlns:p14="http://schemas.microsoft.com/office/powerpoint/2010/main" val="76441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Comprehensive R Archive </a:t>
            </a:r>
            <a:r>
              <a:rPr lang="en-US" sz="3600" dirty="0" smtClean="0">
                <a:solidFill>
                  <a:srgbClr val="002060"/>
                </a:solidFill>
              </a:rPr>
              <a:t>Network (CRAN)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2" b="1"/>
          <a:stretch/>
        </p:blipFill>
        <p:spPr>
          <a:xfrm>
            <a:off x="1149068" y="1577947"/>
            <a:ext cx="7112899" cy="49913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89" y="1423706"/>
            <a:ext cx="7205578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55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Skill </a:t>
            </a:r>
            <a:r>
              <a:rPr lang="en-US" dirty="0" smtClean="0"/>
              <a:t>Relevance/Usefulness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6634"/>
            <a:ext cx="8229600" cy="5154626"/>
          </a:xfrm>
        </p:spPr>
        <p:txBody>
          <a:bodyPr>
            <a:normAutofit/>
          </a:bodyPr>
          <a:lstStyle/>
          <a:p>
            <a:r>
              <a:rPr lang="en-US" dirty="0" smtClean="0"/>
              <a:t>Shapefiles package includes </a:t>
            </a:r>
            <a:r>
              <a:rPr lang="en-US" dirty="0"/>
              <a:t>functions to read and write ESRI shapefiles</a:t>
            </a:r>
            <a:r>
              <a:rPr lang="en-US" dirty="0" smtClean="0"/>
              <a:t>.</a:t>
            </a:r>
          </a:p>
          <a:p>
            <a:r>
              <a:rPr lang="en-US" dirty="0"/>
              <a:t>ESRI shapefiles consist of three files. </a:t>
            </a:r>
          </a:p>
          <a:p>
            <a:pPr lvl="1"/>
            <a:r>
              <a:rPr lang="en-US" dirty="0" smtClean="0"/>
              <a:t>*.shp </a:t>
            </a:r>
            <a:r>
              <a:rPr lang="en-US" dirty="0"/>
              <a:t>contains the geography of each shape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*.shx </a:t>
            </a:r>
            <a:r>
              <a:rPr lang="en-US" dirty="0"/>
              <a:t>is an index file which contains record offsets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*.dbf contains feature attributes.</a:t>
            </a:r>
            <a:endParaRPr lang="en-US" dirty="0"/>
          </a:p>
          <a:p>
            <a:r>
              <a:rPr lang="en-US" dirty="0"/>
              <a:t>read.shapefile calls read.shp, read.shx, and read.dbf to read in an entire shapefile. </a:t>
            </a:r>
            <a:endParaRPr lang="en-US" dirty="0" smtClean="0"/>
          </a:p>
          <a:p>
            <a:r>
              <a:rPr lang="en-US" dirty="0"/>
              <a:t>Allows further geostatistical analysis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347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3489" y="5890864"/>
            <a:ext cx="64620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New York City’s Water Supply System with Locations of </a:t>
            </a:r>
          </a:p>
          <a:p>
            <a:r>
              <a:rPr lang="en-US" sz="1400" dirty="0" smtClean="0"/>
              <a:t>Town Brook Watershed within Cannonsville Watershed </a:t>
            </a:r>
          </a:p>
          <a:p>
            <a:r>
              <a:rPr lang="en-US" sz="1400" dirty="0" smtClean="0"/>
              <a:t>Identified (Bryant et al., 2008)</a:t>
            </a:r>
            <a:endParaRPr lang="en-US" sz="1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460654" y="137564"/>
            <a:ext cx="4222693" cy="5725555"/>
            <a:chOff x="1036462" y="137564"/>
            <a:chExt cx="4222693" cy="572555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462" y="137564"/>
              <a:ext cx="4222693" cy="572555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0438" y="4183583"/>
              <a:ext cx="1970719" cy="1610488"/>
            </a:xfrm>
            <a:prstGeom prst="rect">
              <a:avLst/>
            </a:prstGeom>
          </p:spPr>
        </p:pic>
        <p:sp>
          <p:nvSpPr>
            <p:cNvPr id="9" name="Oval 8"/>
            <p:cNvSpPr/>
            <p:nvPr/>
          </p:nvSpPr>
          <p:spPr>
            <a:xfrm>
              <a:off x="2281954" y="5057522"/>
              <a:ext cx="129472" cy="105197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9301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Skill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Calculate </a:t>
            </a:r>
            <a:r>
              <a:rPr lang="en-US" dirty="0"/>
              <a:t>the volume of runoff from each subbasin within </a:t>
            </a:r>
            <a:r>
              <a:rPr lang="en-US" dirty="0" smtClean="0"/>
              <a:t>Town Brook watershed</a:t>
            </a:r>
          </a:p>
          <a:p>
            <a:pPr lvl="1"/>
            <a:r>
              <a:rPr lang="en-US" dirty="0" smtClean="0"/>
              <a:t>Read </a:t>
            </a:r>
            <a:r>
              <a:rPr lang="en-US" dirty="0"/>
              <a:t>S</a:t>
            </a:r>
            <a:r>
              <a:rPr lang="en-US" dirty="0" smtClean="0"/>
              <a:t>hapefile</a:t>
            </a:r>
          </a:p>
          <a:p>
            <a:pPr lvl="2"/>
            <a:r>
              <a:rPr lang="en-US" sz="2000" dirty="0" smtClean="0"/>
              <a:t>Area of </a:t>
            </a:r>
            <a:r>
              <a:rPr lang="en-US" sz="2000" dirty="0"/>
              <a:t>S</a:t>
            </a:r>
            <a:r>
              <a:rPr lang="en-US" sz="2000" dirty="0" smtClean="0"/>
              <a:t>ubbasins (m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</a:t>
            </a:r>
          </a:p>
          <a:p>
            <a:pPr lvl="1"/>
            <a:r>
              <a:rPr lang="en-US" dirty="0" smtClean="0"/>
              <a:t>Read Table</a:t>
            </a:r>
          </a:p>
          <a:p>
            <a:pPr lvl="2"/>
            <a:r>
              <a:rPr lang="en-US" sz="2000" dirty="0" smtClean="0"/>
              <a:t>Precipitation (mm)</a:t>
            </a:r>
          </a:p>
          <a:p>
            <a:pPr lvl="1"/>
            <a:r>
              <a:rPr lang="en-US" dirty="0" smtClean="0"/>
              <a:t>Calculate Volume</a:t>
            </a:r>
          </a:p>
          <a:p>
            <a:pPr lvl="2"/>
            <a:r>
              <a:rPr lang="en-US" sz="2000" dirty="0" smtClean="0"/>
              <a:t>Volume (m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) = Area of </a:t>
            </a:r>
            <a:r>
              <a:rPr lang="en-US" sz="2000" dirty="0"/>
              <a:t>S</a:t>
            </a:r>
            <a:r>
              <a:rPr lang="en-US" sz="2000" dirty="0" smtClean="0"/>
              <a:t>ubbasins (m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* Precipitation (mm)/1000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dirty="0" smtClean="0"/>
              <a:t>Lessons Learned</a:t>
            </a:r>
          </a:p>
          <a:p>
            <a:pPr lvl="1"/>
            <a:r>
              <a:rPr lang="en-US" dirty="0"/>
              <a:t>Comment </a:t>
            </a:r>
            <a:r>
              <a:rPr lang="en-US" dirty="0" smtClean="0"/>
              <a:t>Code</a:t>
            </a:r>
            <a:endParaRPr lang="en-US" sz="1600" dirty="0"/>
          </a:p>
          <a:p>
            <a:pPr lvl="1"/>
            <a:r>
              <a:rPr lang="en-US" dirty="0"/>
              <a:t>Build </a:t>
            </a:r>
            <a:r>
              <a:rPr lang="en-US" dirty="0" smtClean="0"/>
              <a:t>Unique Variables</a:t>
            </a:r>
          </a:p>
          <a:p>
            <a:pPr lvl="2"/>
            <a:r>
              <a:rPr lang="en-US" dirty="0" smtClean="0"/>
              <a:t>Distinct Names (Mean)</a:t>
            </a:r>
          </a:p>
          <a:p>
            <a:pPr lvl="2"/>
            <a:r>
              <a:rPr lang="en-US" dirty="0" smtClean="0"/>
              <a:t>Extended Names (NetPrecip vs. NP)</a:t>
            </a:r>
            <a:endParaRPr lang="en-US" dirty="0"/>
          </a:p>
        </p:txBody>
      </p:sp>
      <p:sp>
        <p:nvSpPr>
          <p:cNvPr id="4" name="&quot;No&quot; Symbol 3"/>
          <p:cNvSpPr/>
          <p:nvPr/>
        </p:nvSpPr>
        <p:spPr>
          <a:xfrm>
            <a:off x="3382469" y="5284099"/>
            <a:ext cx="364143" cy="380326"/>
          </a:xfrm>
          <a:prstGeom prst="noSmoking">
            <a:avLst/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92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Skill Results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75" y="1419098"/>
            <a:ext cx="7105650" cy="45053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02991" y="1359462"/>
            <a:ext cx="3310064" cy="17883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1643" y="3235458"/>
            <a:ext cx="3310064" cy="1955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00294" y="3501146"/>
            <a:ext cx="4987811" cy="64197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00294" y="4237518"/>
            <a:ext cx="5554255" cy="102230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07038" y="5360958"/>
            <a:ext cx="7198285" cy="56346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2242" y="2097288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Setup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75849" y="3150496"/>
            <a:ext cx="111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Shapefile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32377" y="3605100"/>
            <a:ext cx="632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Area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95136" y="4558512"/>
            <a:ext cx="14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Precipitation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235156" y="5458024"/>
            <a:ext cx="9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Volume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6619285" y="2097288"/>
            <a:ext cx="291313" cy="4517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2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Skill Results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619285" y="2097288"/>
            <a:ext cx="291313" cy="4517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852912"/>
            <a:ext cx="8395487" cy="323635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2520727" y="1828830"/>
            <a:ext cx="4052486" cy="2466491"/>
            <a:chOff x="2520727" y="1393410"/>
            <a:chExt cx="4052486" cy="246649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0787" y="1491252"/>
              <a:ext cx="4002426" cy="2368649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0727" y="1393410"/>
              <a:ext cx="3667125" cy="152400"/>
            </a:xfrm>
            <a:prstGeom prst="rect">
              <a:avLst/>
            </a:prstGeom>
          </p:spPr>
        </p:pic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1554735"/>
            <a:ext cx="8686802" cy="393005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42" y="1554735"/>
            <a:ext cx="9144000" cy="432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38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629" y="1278542"/>
            <a:ext cx="8454571" cy="5251731"/>
          </a:xfrm>
        </p:spPr>
        <p:txBody>
          <a:bodyPr>
            <a:normAutofit/>
          </a:bodyPr>
          <a:lstStyle/>
          <a:p>
            <a:r>
              <a:rPr lang="en-US" dirty="0" smtClean="0"/>
              <a:t>Capabilities of R are extended through many user-created packages.</a:t>
            </a:r>
          </a:p>
          <a:p>
            <a:r>
              <a:rPr lang="en-US" dirty="0" smtClean="0"/>
              <a:t>Shapefiles </a:t>
            </a:r>
            <a:r>
              <a:rPr lang="en-US" dirty="0"/>
              <a:t>package includes functions to read and write ESRI shapefiles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Shapefiles package allows </a:t>
            </a:r>
            <a:r>
              <a:rPr lang="en-US" dirty="0"/>
              <a:t>further </a:t>
            </a:r>
            <a:r>
              <a:rPr lang="en-US" dirty="0" smtClean="0"/>
              <a:t>geostatistical analysis</a:t>
            </a:r>
          </a:p>
          <a:p>
            <a:pPr lvl="1"/>
            <a:r>
              <a:rPr lang="en-US" dirty="0" smtClean="0"/>
              <a:t>Calculating the volume of runoff from each subbasin within a watershed</a:t>
            </a:r>
          </a:p>
          <a:p>
            <a:r>
              <a:rPr lang="en-US" dirty="0" smtClean="0"/>
              <a:t>Remember to comment code and build unique variables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749</Words>
  <Application>Microsoft Office PowerPoint</Application>
  <PresentationFormat>On-screen Show (4:3)</PresentationFormat>
  <Paragraphs>116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Interaction of GIS and R</vt:lpstr>
      <vt:lpstr>Skill Definition – R Packages</vt:lpstr>
      <vt:lpstr>Comprehensive R Archive Network (CRAN)</vt:lpstr>
      <vt:lpstr>Skill Relevance/Usefulness </vt:lpstr>
      <vt:lpstr>PowerPoint Presentation</vt:lpstr>
      <vt:lpstr>Skill Application</vt:lpstr>
      <vt:lpstr>Skill Results </vt:lpstr>
      <vt:lpstr>Skill Results </vt:lpstr>
      <vt:lpstr>Conclusion</vt:lpstr>
      <vt:lpstr>Thank You</vt:lpstr>
    </vt:vector>
  </TitlesOfParts>
  <Company>University of Wisconsin-Madison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Name/Title of MATLAB Skill to Share</dc:title>
  <dc:creator>Emily Kara</dc:creator>
  <cp:lastModifiedBy>Amy Lee Hetherington</cp:lastModifiedBy>
  <cp:revision>36</cp:revision>
  <dcterms:created xsi:type="dcterms:W3CDTF">2012-11-30T15:58:28Z</dcterms:created>
  <dcterms:modified xsi:type="dcterms:W3CDTF">2013-01-14T16:48:57Z</dcterms:modified>
</cp:coreProperties>
</file>