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0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7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1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6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5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5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2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5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C30F-8CB2-452F-8FDC-83FD1D019E8A}" type="datetimeFigureOut">
              <a:rPr lang="en-US" smtClean="0"/>
              <a:t>2013-01-12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07BE-6067-41C3-8916-C71D23D5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4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0704"/>
            <a:ext cx="7315200" cy="64870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920" y="3200400"/>
            <a:ext cx="7772400" cy="1470025"/>
          </a:xfrm>
        </p:spPr>
        <p:txBody>
          <a:bodyPr/>
          <a:lstStyle/>
          <a:p>
            <a:r>
              <a:rPr lang="en-US" dirty="0" smtClean="0"/>
              <a:t>Spatial Processing in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Luke Winslow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a buffer around a lake</a:t>
            </a:r>
          </a:p>
          <a:p>
            <a:r>
              <a:rPr lang="en-US" dirty="0" smtClean="0"/>
              <a:t>Create a </a:t>
            </a:r>
            <a:r>
              <a:rPr lang="en-US" dirty="0" err="1" smtClean="0"/>
              <a:t>Shapefile</a:t>
            </a:r>
            <a:r>
              <a:rPr lang="en-US" dirty="0" smtClean="0"/>
              <a:t> for just the buffer</a:t>
            </a:r>
          </a:p>
          <a:p>
            <a:r>
              <a:rPr lang="en-US" dirty="0" smtClean="0"/>
              <a:t>Extract Land/Cover Land/Use for buffer from </a:t>
            </a:r>
            <a:r>
              <a:rPr lang="en-US" dirty="0"/>
              <a:t>n</a:t>
            </a:r>
            <a:r>
              <a:rPr lang="en-US" dirty="0" smtClean="0"/>
              <a:t>ational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608" y="533400"/>
            <a:ext cx="6219825" cy="621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Mendota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5105400"/>
            <a:ext cx="5440464" cy="12958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mendota</a:t>
            </a:r>
            <a:r>
              <a:rPr lang="en-US" dirty="0" smtClean="0"/>
              <a:t> = </a:t>
            </a:r>
            <a:r>
              <a:rPr lang="en-US" dirty="0" err="1" smtClean="0"/>
              <a:t>readOGR</a:t>
            </a:r>
            <a:r>
              <a:rPr lang="en-US" dirty="0" smtClean="0"/>
              <a:t>('.','</a:t>
            </a:r>
            <a:r>
              <a:rPr lang="en-US" dirty="0" err="1" smtClean="0"/>
              <a:t>mendota</a:t>
            </a:r>
            <a:r>
              <a:rPr lang="en-US" dirty="0" smtClean="0"/>
              <a:t>')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mendotaProj</a:t>
            </a:r>
            <a:r>
              <a:rPr lang="en-US" dirty="0" smtClean="0"/>
              <a:t> = </a:t>
            </a:r>
            <a:r>
              <a:rPr lang="en-US" dirty="0" err="1" smtClean="0"/>
              <a:t>spTransform</a:t>
            </a:r>
            <a:r>
              <a:rPr lang="en-US" dirty="0" smtClean="0"/>
              <a:t>(</a:t>
            </a:r>
            <a:r>
              <a:rPr lang="en-US" dirty="0" err="1" smtClean="0"/>
              <a:t>mendota,CRS</a:t>
            </a:r>
            <a:r>
              <a:rPr lang="en-US" dirty="0" smtClean="0"/>
              <a:t>("+</a:t>
            </a:r>
            <a:r>
              <a:rPr lang="en-US" dirty="0" err="1" smtClean="0"/>
              <a:t>proj</a:t>
            </a:r>
            <a:r>
              <a:rPr lang="en-US" dirty="0" smtClean="0"/>
              <a:t>=</a:t>
            </a:r>
            <a:r>
              <a:rPr lang="en-US" dirty="0" err="1" smtClean="0"/>
              <a:t>cea</a:t>
            </a:r>
            <a:r>
              <a:rPr lang="en-US" dirty="0" smtClean="0"/>
              <a:t>"))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plot(</a:t>
            </a:r>
            <a:r>
              <a:rPr lang="en-US" dirty="0" err="1" smtClean="0"/>
              <a:t>mendotaProj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485775"/>
            <a:ext cx="6219825" cy="621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Shape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5181600"/>
            <a:ext cx="5029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mendotaBuffer</a:t>
            </a:r>
            <a:r>
              <a:rPr lang="en-US" dirty="0" smtClean="0"/>
              <a:t> = </a:t>
            </a:r>
            <a:r>
              <a:rPr lang="en-US" dirty="0" err="1" smtClean="0"/>
              <a:t>gBuffer</a:t>
            </a:r>
            <a:r>
              <a:rPr lang="en-US" dirty="0" smtClean="0"/>
              <a:t>(</a:t>
            </a:r>
            <a:r>
              <a:rPr lang="en-US" dirty="0" err="1" smtClean="0"/>
              <a:t>mendotaProj,width</a:t>
            </a:r>
            <a:r>
              <a:rPr lang="en-US" dirty="0" smtClean="0"/>
              <a:t>=100)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plot(</a:t>
            </a:r>
            <a:r>
              <a:rPr lang="en-US" dirty="0" err="1" smtClean="0"/>
              <a:t>mendotaBuffer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-381000"/>
            <a:ext cx="6219825" cy="621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Shapes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3733800"/>
            <a:ext cx="6248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 Now we need to turn the original </a:t>
            </a:r>
            <a:r>
              <a:rPr lang="en-US" dirty="0" err="1" smtClean="0"/>
              <a:t>mendota</a:t>
            </a:r>
            <a:r>
              <a:rPr lang="en-US" dirty="0" smtClean="0"/>
              <a:t> </a:t>
            </a:r>
          </a:p>
          <a:p>
            <a:r>
              <a:rPr lang="en-US" dirty="0" smtClean="0"/>
              <a:t># shape into holes for the buffer</a:t>
            </a:r>
          </a:p>
          <a:p>
            <a:r>
              <a:rPr lang="en-US" dirty="0" err="1" smtClean="0"/>
              <a:t>newHoles</a:t>
            </a:r>
            <a:r>
              <a:rPr lang="en-US" dirty="0" smtClean="0"/>
              <a:t> = </a:t>
            </a:r>
            <a:r>
              <a:rPr lang="en-US" dirty="0" err="1" smtClean="0"/>
              <a:t>mendotaProj@polygons</a:t>
            </a:r>
            <a:r>
              <a:rPr lang="en-US" dirty="0" smtClean="0"/>
              <a:t>[[1]]@Polygons</a:t>
            </a:r>
          </a:p>
          <a:p>
            <a:endParaRPr lang="en-US" dirty="0" smtClean="0"/>
          </a:p>
          <a:p>
            <a:r>
              <a:rPr lang="en-US" dirty="0" smtClean="0"/>
              <a:t>#Reverse each to make holes filled and vice-versa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 in 1:length(</a:t>
            </a:r>
            <a:r>
              <a:rPr lang="en-US" dirty="0" err="1" smtClean="0"/>
              <a:t>newHoles</a:t>
            </a:r>
            <a:r>
              <a:rPr lang="en-US" dirty="0" smtClean="0"/>
              <a:t>)){</a:t>
            </a:r>
          </a:p>
          <a:p>
            <a:r>
              <a:rPr lang="en-US" dirty="0" smtClean="0"/>
              <a:t>    #Tell the polygon to switch being hole/not hole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newHoles</a:t>
            </a:r>
            <a:r>
              <a:rPr lang="en-US" dirty="0" smtClean="0"/>
              <a:t>[[</a:t>
            </a:r>
            <a:r>
              <a:rPr lang="en-US" dirty="0" err="1" smtClean="0"/>
              <a:t>i</a:t>
            </a:r>
            <a:r>
              <a:rPr lang="en-US" dirty="0" smtClean="0"/>
              <a:t>]]@hole = !</a:t>
            </a:r>
            <a:r>
              <a:rPr lang="en-US" dirty="0" err="1" smtClean="0"/>
              <a:t>newHoles</a:t>
            </a:r>
            <a:r>
              <a:rPr lang="en-US" dirty="0" smtClean="0"/>
              <a:t>[[1]]@hole</a:t>
            </a:r>
          </a:p>
          <a:p>
            <a:r>
              <a:rPr lang="en-US" dirty="0" smtClean="0"/>
              <a:t>    #reverse direction of coordinates (also means hole/not hole)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newHoles</a:t>
            </a:r>
            <a:r>
              <a:rPr lang="en-US" dirty="0" smtClean="0"/>
              <a:t>[[1]]@</a:t>
            </a:r>
            <a:r>
              <a:rPr lang="en-US" dirty="0" err="1" smtClean="0"/>
              <a:t>coords</a:t>
            </a:r>
            <a:r>
              <a:rPr lang="en-US" dirty="0" smtClean="0"/>
              <a:t> = apply(</a:t>
            </a:r>
            <a:r>
              <a:rPr lang="en-US" dirty="0" err="1" smtClean="0"/>
              <a:t>newHoles</a:t>
            </a:r>
            <a:r>
              <a:rPr lang="en-US" dirty="0" smtClean="0"/>
              <a:t>[[1]]@coords,2,rev)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9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304800"/>
            <a:ext cx="6219825" cy="562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5103674"/>
            <a:ext cx="6324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nlcd</a:t>
            </a:r>
            <a:r>
              <a:rPr lang="en-US" dirty="0" smtClean="0"/>
              <a:t> = raster(</a:t>
            </a:r>
            <a:r>
              <a:rPr lang="en-US" dirty="0" err="1" smtClean="0"/>
              <a:t>nlcdPath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meBuffProj</a:t>
            </a:r>
            <a:r>
              <a:rPr lang="en-US" dirty="0" smtClean="0"/>
              <a:t> = </a:t>
            </a:r>
            <a:r>
              <a:rPr lang="en-US" dirty="0" err="1" smtClean="0"/>
              <a:t>spTransform</a:t>
            </a:r>
            <a:r>
              <a:rPr lang="en-US" dirty="0" smtClean="0"/>
              <a:t>(</a:t>
            </a:r>
            <a:r>
              <a:rPr lang="en-US" dirty="0" err="1" smtClean="0"/>
              <a:t>mendotaBuffer,nlcd@crs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nlcdCropped</a:t>
            </a:r>
            <a:r>
              <a:rPr lang="en-US" dirty="0" smtClean="0"/>
              <a:t> = crop(</a:t>
            </a:r>
            <a:r>
              <a:rPr lang="en-US" dirty="0" err="1" smtClean="0"/>
              <a:t>nlcd,meBuffProj</a:t>
            </a:r>
            <a:r>
              <a:rPr lang="en-US" dirty="0" smtClean="0"/>
              <a:t>)</a:t>
            </a:r>
          </a:p>
          <a:p>
            <a:r>
              <a:rPr lang="en-US" dirty="0" smtClean="0"/>
              <a:t>#This is the buffer with the NLCD raster overlaid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nlcdCropped,add</a:t>
            </a:r>
            <a:r>
              <a:rPr lang="en-US" dirty="0" smtClean="0"/>
              <a:t>=T)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meBuffProj,add</a:t>
            </a:r>
            <a:r>
              <a:rPr lang="en-US" dirty="0" smtClean="0"/>
              <a:t>=</a:t>
            </a:r>
            <a:r>
              <a:rPr lang="en-US" dirty="0" err="1" smtClean="0"/>
              <a:t>T,lwd</a:t>
            </a:r>
            <a:r>
              <a:rPr lang="en-US" dirty="0" smtClean="0"/>
              <a:t>=2)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219825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92680" y="566805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meMasked</a:t>
            </a:r>
            <a:r>
              <a:rPr lang="en-US" dirty="0" smtClean="0"/>
              <a:t> = mask(</a:t>
            </a:r>
            <a:r>
              <a:rPr lang="en-US" dirty="0" err="1" smtClean="0"/>
              <a:t>nlcdCropped,meBuffProj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meMasked@legend</a:t>
            </a:r>
            <a:r>
              <a:rPr lang="en-US" dirty="0" smtClean="0"/>
              <a:t> = </a:t>
            </a:r>
            <a:r>
              <a:rPr lang="en-US" dirty="0" err="1" smtClean="0"/>
              <a:t>nlcd@legend</a:t>
            </a:r>
            <a:endParaRPr lang="en-US" dirty="0" smtClean="0"/>
          </a:p>
          <a:p>
            <a:r>
              <a:rPr lang="en-US" dirty="0" smtClean="0"/>
              <a:t>plot(</a:t>
            </a:r>
            <a:r>
              <a:rPr lang="en-US" dirty="0" err="1" smtClean="0"/>
              <a:t>meMasked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5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735" y="1524000"/>
            <a:ext cx="4391025" cy="406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152400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value count</a:t>
            </a:r>
          </a:p>
          <a:p>
            <a:r>
              <a:rPr lang="en-US" dirty="0" smtClean="0"/>
              <a:t> [1,]    11   442       </a:t>
            </a:r>
            <a:r>
              <a:rPr lang="en-US" dirty="0" smtClean="0">
                <a:sym typeface="Wingdings" pitchFamily="2" charset="2"/>
              </a:rPr>
              <a:t>Open Water</a:t>
            </a:r>
            <a:endParaRPr lang="en-US" dirty="0" smtClean="0"/>
          </a:p>
          <a:p>
            <a:r>
              <a:rPr lang="en-US" dirty="0" smtClean="0"/>
              <a:t> [2,]    21   377       </a:t>
            </a:r>
            <a:r>
              <a:rPr lang="en-US" dirty="0" smtClean="0">
                <a:sym typeface="Wingdings" pitchFamily="2" charset="2"/>
              </a:rPr>
              <a:t>Developed, Open</a:t>
            </a:r>
            <a:endParaRPr lang="en-US" dirty="0" smtClean="0"/>
          </a:p>
          <a:p>
            <a:r>
              <a:rPr lang="en-US" dirty="0" smtClean="0"/>
              <a:t> [3,]    22  1166      </a:t>
            </a:r>
            <a:r>
              <a:rPr lang="en-US" dirty="0" smtClean="0">
                <a:sym typeface="Wingdings" pitchFamily="2" charset="2"/>
              </a:rPr>
              <a:t>Developed, Low</a:t>
            </a:r>
            <a:endParaRPr lang="en-US" dirty="0" smtClean="0"/>
          </a:p>
          <a:p>
            <a:r>
              <a:rPr lang="en-US" dirty="0" smtClean="0"/>
              <a:t> [4,]    23   328       </a:t>
            </a:r>
            <a:r>
              <a:rPr lang="en-US" dirty="0" smtClean="0">
                <a:sym typeface="Wingdings" pitchFamily="2" charset="2"/>
              </a:rPr>
              <a:t>Developed, Medium</a:t>
            </a:r>
            <a:endParaRPr lang="en-US" dirty="0" smtClean="0"/>
          </a:p>
          <a:p>
            <a:r>
              <a:rPr lang="en-US" dirty="0" smtClean="0"/>
              <a:t> [5,]    24    50        </a:t>
            </a:r>
            <a:r>
              <a:rPr lang="en-US" dirty="0" smtClean="0">
                <a:sym typeface="Wingdings" pitchFamily="2" charset="2"/>
              </a:rPr>
              <a:t>Developed, High</a:t>
            </a:r>
            <a:endParaRPr lang="en-US" dirty="0" smtClean="0"/>
          </a:p>
          <a:p>
            <a:r>
              <a:rPr lang="en-US" dirty="0" smtClean="0"/>
              <a:t> [6,]    41  1048      </a:t>
            </a:r>
            <a:r>
              <a:rPr lang="en-US" dirty="0" smtClean="0">
                <a:sym typeface="Wingdings" pitchFamily="2" charset="2"/>
              </a:rPr>
              <a:t>Deciduous Forest</a:t>
            </a:r>
            <a:endParaRPr lang="en-US" dirty="0" smtClean="0"/>
          </a:p>
          <a:p>
            <a:r>
              <a:rPr lang="en-US" dirty="0" smtClean="0"/>
              <a:t> [7,]    42   138       </a:t>
            </a:r>
            <a:r>
              <a:rPr lang="en-US" dirty="0" smtClean="0">
                <a:sym typeface="Wingdings" pitchFamily="2" charset="2"/>
              </a:rPr>
              <a:t>Evergreen Forest</a:t>
            </a:r>
            <a:endParaRPr lang="en-US" dirty="0" smtClean="0"/>
          </a:p>
          <a:p>
            <a:r>
              <a:rPr lang="en-US" dirty="0" smtClean="0"/>
              <a:t> [8,]    43    25        </a:t>
            </a:r>
            <a:r>
              <a:rPr lang="en-US" dirty="0" smtClean="0">
                <a:sym typeface="Wingdings" pitchFamily="2" charset="2"/>
              </a:rPr>
              <a:t>Mixed Forest</a:t>
            </a:r>
            <a:endParaRPr lang="en-US" dirty="0" smtClean="0"/>
          </a:p>
          <a:p>
            <a:r>
              <a:rPr lang="en-US" dirty="0" smtClean="0"/>
              <a:t> [9,]    52     6         </a:t>
            </a:r>
            <a:r>
              <a:rPr lang="en-US" dirty="0" smtClean="0">
                <a:sym typeface="Wingdings" pitchFamily="2" charset="2"/>
              </a:rPr>
              <a:t>Scrub</a:t>
            </a:r>
            <a:endParaRPr lang="en-US" dirty="0" smtClean="0"/>
          </a:p>
          <a:p>
            <a:r>
              <a:rPr lang="en-US" dirty="0" smtClean="0"/>
              <a:t>[10,]    71     2        </a:t>
            </a:r>
            <a:r>
              <a:rPr lang="en-US" dirty="0" smtClean="0">
                <a:sym typeface="Wingdings" pitchFamily="2" charset="2"/>
              </a:rPr>
              <a:t>Grassland/</a:t>
            </a:r>
            <a:r>
              <a:rPr lang="en-US" dirty="0" err="1" smtClean="0">
                <a:sym typeface="Wingdings" pitchFamily="2" charset="2"/>
              </a:rPr>
              <a:t>Herbacious</a:t>
            </a:r>
            <a:endParaRPr lang="en-US" dirty="0" smtClean="0"/>
          </a:p>
          <a:p>
            <a:r>
              <a:rPr lang="en-US" dirty="0" smtClean="0"/>
              <a:t>[11,]    81   255      </a:t>
            </a:r>
            <a:r>
              <a:rPr lang="en-US" dirty="0" smtClean="0">
                <a:sym typeface="Wingdings" pitchFamily="2" charset="2"/>
              </a:rPr>
              <a:t>Pasture/Hay</a:t>
            </a:r>
            <a:endParaRPr lang="en-US" dirty="0" smtClean="0"/>
          </a:p>
          <a:p>
            <a:r>
              <a:rPr lang="en-US" dirty="0" smtClean="0"/>
              <a:t>[12,]    82    33       </a:t>
            </a:r>
            <a:r>
              <a:rPr lang="en-US" dirty="0" smtClean="0">
                <a:sym typeface="Wingdings" pitchFamily="2" charset="2"/>
              </a:rPr>
              <a:t>Cultivated Crop</a:t>
            </a:r>
            <a:endParaRPr lang="en-US" dirty="0" smtClean="0"/>
          </a:p>
          <a:p>
            <a:r>
              <a:rPr lang="en-US" dirty="0" smtClean="0"/>
              <a:t>[13,]    90   285      </a:t>
            </a:r>
            <a:r>
              <a:rPr lang="en-US" dirty="0" smtClean="0">
                <a:sym typeface="Wingdings" pitchFamily="2" charset="2"/>
              </a:rPr>
              <a:t>Woody Wetland</a:t>
            </a:r>
            <a:endParaRPr lang="en-US" dirty="0" smtClean="0"/>
          </a:p>
          <a:p>
            <a:r>
              <a:rPr lang="en-US" dirty="0" smtClean="0"/>
              <a:t>[14,]    95   175      </a:t>
            </a:r>
            <a:r>
              <a:rPr lang="en-US" dirty="0" smtClean="0">
                <a:sym typeface="Wingdings" pitchFamily="2" charset="2"/>
              </a:rPr>
              <a:t>Emergent Herb. Wetland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" y="1154668"/>
            <a:ext cx="174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freq</a:t>
            </a:r>
            <a:r>
              <a:rPr lang="en-US" dirty="0" smtClean="0"/>
              <a:t>(</a:t>
            </a:r>
            <a:r>
              <a:rPr lang="en-US" dirty="0" err="1" smtClean="0"/>
              <a:t>meMasked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82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305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Spatial Processing in R</vt:lpstr>
      <vt:lpstr>Task</vt:lpstr>
      <vt:lpstr>Lake Mendota</vt:lpstr>
      <vt:lpstr>Buffer Shape</vt:lpstr>
      <vt:lpstr>Combining Shapes</vt:lpstr>
      <vt:lpstr>PowerPoint Presentation</vt:lpstr>
      <vt:lpstr>PowerPoint Presentation</vt:lpstr>
      <vt:lpstr>Success!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lawinslow</dc:creator>
  <cp:lastModifiedBy>lawinslow</cp:lastModifiedBy>
  <cp:revision>14</cp:revision>
  <dcterms:created xsi:type="dcterms:W3CDTF">2013-01-12T14:15:11Z</dcterms:created>
  <dcterms:modified xsi:type="dcterms:W3CDTF">2013-01-12T16:58:11Z</dcterms:modified>
</cp:coreProperties>
</file>