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2" r:id="rId7"/>
    <p:sldId id="260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6" autoAdjust="0"/>
    <p:restoredTop sz="94660"/>
  </p:normalViewPr>
  <p:slideViewPr>
    <p:cSldViewPr>
      <p:cViewPr varScale="1">
        <p:scale>
          <a:sx n="70" d="100"/>
          <a:sy n="7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6FA5-5D7F-451D-8638-03F80C89E96A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88B9-D8A8-4BB5-9D82-5C079726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22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6FA5-5D7F-451D-8638-03F80C89E96A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88B9-D8A8-4BB5-9D82-5C079726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8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6FA5-5D7F-451D-8638-03F80C89E96A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88B9-D8A8-4BB5-9D82-5C079726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1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6FA5-5D7F-451D-8638-03F80C89E96A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88B9-D8A8-4BB5-9D82-5C079726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5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6FA5-5D7F-451D-8638-03F80C89E96A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88B9-D8A8-4BB5-9D82-5C079726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8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6FA5-5D7F-451D-8638-03F80C89E96A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88B9-D8A8-4BB5-9D82-5C079726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2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6FA5-5D7F-451D-8638-03F80C89E96A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88B9-D8A8-4BB5-9D82-5C079726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1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6FA5-5D7F-451D-8638-03F80C89E96A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88B9-D8A8-4BB5-9D82-5C079726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4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6FA5-5D7F-451D-8638-03F80C89E96A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88B9-D8A8-4BB5-9D82-5C079726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6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6FA5-5D7F-451D-8638-03F80C89E96A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88B9-D8A8-4BB5-9D82-5C079726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6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6FA5-5D7F-451D-8638-03F80C89E96A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88B9-D8A8-4BB5-9D82-5C079726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89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C6FA5-5D7F-451D-8638-03F80C89E96A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188B9-D8A8-4BB5-9D82-5C079726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1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graphs ready for publication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GLEON Fellowship Workshop</a:t>
            </a:r>
          </a:p>
          <a:p>
            <a:r>
              <a:rPr lang="en-US" dirty="0" smtClean="0"/>
              <a:t>January 14-18, 2013</a:t>
            </a:r>
          </a:p>
          <a:p>
            <a:r>
              <a:rPr lang="en-US" dirty="0" smtClean="0"/>
              <a:t>Sunapee, NH</a:t>
            </a:r>
          </a:p>
          <a:p>
            <a:r>
              <a:rPr lang="en-US" dirty="0" smtClean="0"/>
              <a:t>Jessica Corman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689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381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code for </a:t>
            </a:r>
            <a:r>
              <a:rPr lang="en-US" dirty="0" err="1" smtClean="0"/>
              <a:t>theme_L_border</a:t>
            </a:r>
            <a:r>
              <a:rPr lang="en-US" dirty="0" smtClean="0"/>
              <a:t>()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990600"/>
            <a:ext cx="8534400" cy="535531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theme_L_border</a:t>
            </a:r>
            <a:r>
              <a:rPr lang="en-US" dirty="0">
                <a:solidFill>
                  <a:schemeClr val="bg1"/>
                </a:solidFill>
              </a:rPr>
              <a:t> &lt;- function(</a:t>
            </a:r>
            <a:r>
              <a:rPr lang="en-US" dirty="0" err="1">
                <a:solidFill>
                  <a:schemeClr val="bg1"/>
                </a:solidFill>
              </a:rPr>
              <a:t>colour</a:t>
            </a:r>
            <a:r>
              <a:rPr lang="en-US" dirty="0">
                <a:solidFill>
                  <a:schemeClr val="bg1"/>
                </a:solidFill>
              </a:rPr>
              <a:t> = "black", size = 1, </a:t>
            </a:r>
            <a:r>
              <a:rPr lang="en-US" dirty="0" err="1">
                <a:solidFill>
                  <a:schemeClr val="bg1"/>
                </a:solidFill>
              </a:rPr>
              <a:t>linetype</a:t>
            </a:r>
            <a:r>
              <a:rPr lang="en-US" dirty="0">
                <a:solidFill>
                  <a:schemeClr val="bg1"/>
                </a:solidFill>
              </a:rPr>
              <a:t> = 1) {</a:t>
            </a:r>
          </a:p>
          <a:p>
            <a:r>
              <a:rPr lang="en-US" dirty="0">
                <a:solidFill>
                  <a:schemeClr val="bg1"/>
                </a:solidFill>
              </a:rPr>
              <a:t>  # use with e.g.: </a:t>
            </a:r>
            <a:r>
              <a:rPr lang="en-US" dirty="0" err="1">
                <a:solidFill>
                  <a:schemeClr val="bg1"/>
                </a:solidFill>
              </a:rPr>
              <a:t>ggplot</a:t>
            </a:r>
            <a:r>
              <a:rPr lang="en-US" dirty="0">
                <a:solidFill>
                  <a:schemeClr val="bg1"/>
                </a:solidFill>
              </a:rPr>
              <a:t>(...) + theme( </a:t>
            </a:r>
            <a:r>
              <a:rPr lang="en-US" dirty="0" err="1">
                <a:solidFill>
                  <a:schemeClr val="bg1"/>
                </a:solidFill>
              </a:rPr>
              <a:t>panel.border</a:t>
            </a:r>
            <a:r>
              <a:rPr lang="en-US" dirty="0">
                <a:solidFill>
                  <a:schemeClr val="bg1"/>
                </a:solidFill>
              </a:rPr>
              <a:t>=</a:t>
            </a:r>
            <a:r>
              <a:rPr lang="en-US" dirty="0" err="1">
                <a:solidFill>
                  <a:schemeClr val="bg1"/>
                </a:solidFill>
              </a:rPr>
              <a:t>theme_L_border</a:t>
            </a:r>
            <a:r>
              <a:rPr lang="en-US" dirty="0">
                <a:solidFill>
                  <a:schemeClr val="bg1"/>
                </a:solidFill>
              </a:rPr>
              <a:t>() ) + ...</a:t>
            </a:r>
          </a:p>
          <a:p>
            <a:r>
              <a:rPr lang="en-US" dirty="0">
                <a:solidFill>
                  <a:schemeClr val="bg1"/>
                </a:solidFill>
              </a:rPr>
              <a:t>  structure(</a:t>
            </a:r>
          </a:p>
          <a:p>
            <a:r>
              <a:rPr lang="en-US" dirty="0">
                <a:solidFill>
                  <a:schemeClr val="bg1"/>
                </a:solidFill>
              </a:rPr>
              <a:t>    list(</a:t>
            </a:r>
            <a:r>
              <a:rPr lang="en-US" dirty="0" err="1">
                <a:solidFill>
                  <a:schemeClr val="bg1"/>
                </a:solidFill>
              </a:rPr>
              <a:t>colour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err="1">
                <a:solidFill>
                  <a:schemeClr val="bg1"/>
                </a:solidFill>
              </a:rPr>
              <a:t>colour</a:t>
            </a:r>
            <a:r>
              <a:rPr lang="en-US" dirty="0">
                <a:solidFill>
                  <a:schemeClr val="bg1"/>
                </a:solidFill>
              </a:rPr>
              <a:t>, size = size, </a:t>
            </a:r>
            <a:r>
              <a:rPr lang="en-US" dirty="0" err="1">
                <a:solidFill>
                  <a:schemeClr val="bg1"/>
                </a:solidFill>
              </a:rPr>
              <a:t>linetype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err="1">
                <a:solidFill>
                  <a:schemeClr val="bg1"/>
                </a:solidFill>
              </a:rPr>
              <a:t>linetype</a:t>
            </a:r>
            <a:r>
              <a:rPr lang="en-US" dirty="0">
                <a:solidFill>
                  <a:schemeClr val="bg1"/>
                </a:solidFill>
              </a:rPr>
              <a:t>),</a:t>
            </a:r>
          </a:p>
          <a:p>
            <a:r>
              <a:rPr lang="en-US" dirty="0">
                <a:solidFill>
                  <a:schemeClr val="bg1"/>
                </a:solidFill>
              </a:rPr>
              <a:t>    class = c("</a:t>
            </a:r>
            <a:r>
              <a:rPr lang="en-US" dirty="0" err="1">
                <a:solidFill>
                  <a:schemeClr val="bg1"/>
                </a:solidFill>
              </a:rPr>
              <a:t>theme_L_border</a:t>
            </a:r>
            <a:r>
              <a:rPr lang="en-US" dirty="0">
                <a:solidFill>
                  <a:schemeClr val="bg1"/>
                </a:solidFill>
              </a:rPr>
              <a:t>", "</a:t>
            </a:r>
            <a:r>
              <a:rPr lang="en-US" dirty="0" err="1">
                <a:solidFill>
                  <a:schemeClr val="bg1"/>
                </a:solidFill>
              </a:rPr>
              <a:t>element_blank</a:t>
            </a:r>
            <a:r>
              <a:rPr lang="en-US" dirty="0">
                <a:solidFill>
                  <a:schemeClr val="bg1"/>
                </a:solidFill>
              </a:rPr>
              <a:t>", "element")</a:t>
            </a:r>
          </a:p>
          <a:p>
            <a:r>
              <a:rPr lang="en-US" dirty="0">
                <a:solidFill>
                  <a:schemeClr val="bg1"/>
                </a:solidFill>
              </a:rPr>
              <a:t>  )</a:t>
            </a:r>
          </a:p>
          <a:p>
            <a:r>
              <a:rPr lang="en-US" dirty="0">
                <a:solidFill>
                  <a:schemeClr val="bg1"/>
                </a:solidFill>
              </a:rPr>
              <a:t>}</a:t>
            </a:r>
          </a:p>
          <a:p>
            <a:r>
              <a:rPr lang="en-US" dirty="0" err="1">
                <a:solidFill>
                  <a:schemeClr val="bg1"/>
                </a:solidFill>
              </a:rPr>
              <a:t>element_grob.theme_L_border</a:t>
            </a:r>
            <a:r>
              <a:rPr lang="en-US" dirty="0">
                <a:solidFill>
                  <a:schemeClr val="bg1"/>
                </a:solidFill>
              </a:rPr>
              <a:t> &lt;- function(</a:t>
            </a:r>
          </a:p>
          <a:p>
            <a:r>
              <a:rPr lang="en-US" dirty="0">
                <a:solidFill>
                  <a:schemeClr val="bg1"/>
                </a:solidFill>
              </a:rPr>
              <a:t>  element, x = 0, y = 0, width = 1, height = 1,</a:t>
            </a:r>
          </a:p>
          <a:p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colour</a:t>
            </a:r>
            <a:r>
              <a:rPr lang="en-US" dirty="0">
                <a:solidFill>
                  <a:schemeClr val="bg1"/>
                </a:solidFill>
              </a:rPr>
              <a:t> = NULL, size = NULL, </a:t>
            </a:r>
            <a:r>
              <a:rPr lang="en-US" dirty="0" err="1">
                <a:solidFill>
                  <a:schemeClr val="bg1"/>
                </a:solidFill>
              </a:rPr>
              <a:t>linetype</a:t>
            </a:r>
            <a:r>
              <a:rPr lang="en-US" dirty="0">
                <a:solidFill>
                  <a:schemeClr val="bg1"/>
                </a:solidFill>
              </a:rPr>
              <a:t> = NULL,</a:t>
            </a:r>
          </a:p>
          <a:p>
            <a:r>
              <a:rPr lang="en-US" dirty="0">
                <a:solidFill>
                  <a:schemeClr val="bg1"/>
                </a:solidFill>
              </a:rPr>
              <a:t>  ...) {</a:t>
            </a:r>
          </a:p>
          <a:p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gp</a:t>
            </a:r>
            <a:r>
              <a:rPr lang="en-US" dirty="0">
                <a:solidFill>
                  <a:schemeClr val="bg1"/>
                </a:solidFill>
              </a:rPr>
              <a:t> &lt;- </a:t>
            </a:r>
            <a:r>
              <a:rPr lang="en-US" dirty="0" err="1">
                <a:solidFill>
                  <a:schemeClr val="bg1"/>
                </a:solidFill>
              </a:rPr>
              <a:t>gpar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lwd</a:t>
            </a:r>
            <a:r>
              <a:rPr lang="en-US" dirty="0">
                <a:solidFill>
                  <a:schemeClr val="bg1"/>
                </a:solidFill>
              </a:rPr>
              <a:t> = len0_null(size * .</a:t>
            </a:r>
            <a:r>
              <a:rPr lang="en-US" dirty="0" err="1">
                <a:solidFill>
                  <a:schemeClr val="bg1"/>
                </a:solidFill>
              </a:rPr>
              <a:t>pt</a:t>
            </a:r>
            <a:r>
              <a:rPr lang="en-US" dirty="0">
                <a:solidFill>
                  <a:schemeClr val="bg1"/>
                </a:solidFill>
              </a:rPr>
              <a:t>), col = </a:t>
            </a:r>
            <a:r>
              <a:rPr lang="en-US" dirty="0" err="1">
                <a:solidFill>
                  <a:schemeClr val="bg1"/>
                </a:solidFill>
              </a:rPr>
              <a:t>colour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lty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err="1">
                <a:solidFill>
                  <a:schemeClr val="bg1"/>
                </a:solidFill>
              </a:rPr>
              <a:t>linetype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element_gp</a:t>
            </a:r>
            <a:r>
              <a:rPr lang="en-US" dirty="0">
                <a:solidFill>
                  <a:schemeClr val="bg1"/>
                </a:solidFill>
              </a:rPr>
              <a:t> &lt;- </a:t>
            </a:r>
            <a:r>
              <a:rPr lang="en-US" dirty="0" err="1">
                <a:solidFill>
                  <a:schemeClr val="bg1"/>
                </a:solidFill>
              </a:rPr>
              <a:t>gpar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lwd</a:t>
            </a:r>
            <a:r>
              <a:rPr lang="en-US" dirty="0">
                <a:solidFill>
                  <a:schemeClr val="bg1"/>
                </a:solidFill>
              </a:rPr>
              <a:t> = len0_null(</a:t>
            </a:r>
            <a:r>
              <a:rPr lang="en-US" dirty="0" err="1">
                <a:solidFill>
                  <a:schemeClr val="bg1"/>
                </a:solidFill>
              </a:rPr>
              <a:t>element$size</a:t>
            </a:r>
            <a:r>
              <a:rPr lang="en-US" dirty="0">
                <a:solidFill>
                  <a:schemeClr val="bg1"/>
                </a:solidFill>
              </a:rPr>
              <a:t> * .</a:t>
            </a:r>
            <a:r>
              <a:rPr lang="en-US" dirty="0" err="1">
                <a:solidFill>
                  <a:schemeClr val="bg1"/>
                </a:solidFill>
              </a:rPr>
              <a:t>pt</a:t>
            </a:r>
            <a:r>
              <a:rPr lang="en-US" dirty="0">
                <a:solidFill>
                  <a:schemeClr val="bg1"/>
                </a:solidFill>
              </a:rPr>
              <a:t>), col = </a:t>
            </a:r>
            <a:r>
              <a:rPr lang="en-US" dirty="0" err="1">
                <a:solidFill>
                  <a:schemeClr val="bg1"/>
                </a:solidFill>
              </a:rPr>
              <a:t>element$colour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lty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err="1">
                <a:solidFill>
                  <a:schemeClr val="bg1"/>
                </a:solidFill>
              </a:rPr>
              <a:t>element$linetype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polylineGrob</a:t>
            </a:r>
            <a:r>
              <a:rPr lang="en-US" dirty="0">
                <a:solidFill>
                  <a:schemeClr val="bg1"/>
                </a:solidFill>
              </a:rPr>
              <a:t>(</a:t>
            </a:r>
          </a:p>
          <a:p>
            <a:r>
              <a:rPr lang="en-US" dirty="0">
                <a:solidFill>
                  <a:schemeClr val="bg1"/>
                </a:solidFill>
              </a:rPr>
              <a:t>    x = c(</a:t>
            </a:r>
            <a:r>
              <a:rPr lang="en-US" dirty="0" err="1">
                <a:solidFill>
                  <a:schemeClr val="bg1"/>
                </a:solidFill>
              </a:rPr>
              <a:t>x+width</a:t>
            </a:r>
            <a:r>
              <a:rPr lang="en-US" dirty="0">
                <a:solidFill>
                  <a:schemeClr val="bg1"/>
                </a:solidFill>
              </a:rPr>
              <a:t>, x, x), y = c(</a:t>
            </a:r>
            <a:r>
              <a:rPr lang="en-US" dirty="0" err="1">
                <a:solidFill>
                  <a:schemeClr val="bg1"/>
                </a:solidFill>
              </a:rPr>
              <a:t>y,y,y+height</a:t>
            </a:r>
            <a:r>
              <a:rPr lang="en-US" dirty="0">
                <a:solidFill>
                  <a:schemeClr val="bg1"/>
                </a:solidFill>
              </a:rPr>
              <a:t>), ..., </a:t>
            </a:r>
            <a:r>
              <a:rPr lang="en-US" dirty="0" err="1">
                <a:solidFill>
                  <a:schemeClr val="bg1"/>
                </a:solidFill>
              </a:rPr>
              <a:t>default.units</a:t>
            </a:r>
            <a:r>
              <a:rPr lang="en-US" dirty="0">
                <a:solidFill>
                  <a:schemeClr val="bg1"/>
                </a:solidFill>
              </a:rPr>
              <a:t> = "</a:t>
            </a:r>
            <a:r>
              <a:rPr lang="en-US" dirty="0" err="1">
                <a:solidFill>
                  <a:schemeClr val="bg1"/>
                </a:solidFill>
              </a:rPr>
              <a:t>npc</a:t>
            </a:r>
            <a:r>
              <a:rPr lang="en-US" dirty="0">
                <a:solidFill>
                  <a:schemeClr val="bg1"/>
                </a:solidFill>
              </a:rPr>
              <a:t>",</a:t>
            </a:r>
          </a:p>
          <a:p>
            <a:r>
              <a:rPr lang="en-US" dirty="0">
                <a:solidFill>
                  <a:schemeClr val="bg1"/>
                </a:solidFill>
              </a:rPr>
              <a:t>    </a:t>
            </a:r>
            <a:r>
              <a:rPr lang="en-US" dirty="0" err="1">
                <a:solidFill>
                  <a:schemeClr val="bg1"/>
                </a:solidFill>
              </a:rPr>
              <a:t>gp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err="1">
                <a:solidFill>
                  <a:schemeClr val="bg1"/>
                </a:solidFill>
              </a:rPr>
              <a:t>modifyList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element_gp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gp</a:t>
            </a:r>
            <a:r>
              <a:rPr lang="en-US" dirty="0">
                <a:solidFill>
                  <a:schemeClr val="bg1"/>
                </a:solidFill>
              </a:rPr>
              <a:t>),</a:t>
            </a:r>
          </a:p>
          <a:p>
            <a:r>
              <a:rPr lang="en-US" dirty="0">
                <a:solidFill>
                  <a:schemeClr val="bg1"/>
                </a:solidFill>
              </a:rPr>
              <a:t>  )</a:t>
            </a:r>
          </a:p>
          <a:p>
            <a:r>
              <a:rPr lang="en-US" dirty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2438400"/>
            <a:ext cx="8077200" cy="2862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400" dirty="0" smtClean="0"/>
              <a:t>Available with call:</a:t>
            </a:r>
          </a:p>
          <a:p>
            <a:r>
              <a:rPr lang="en-US" sz="2400" dirty="0" smtClean="0"/>
              <a:t>source("http</a:t>
            </a:r>
            <a:r>
              <a:rPr lang="en-US" sz="2400" dirty="0"/>
              <a:t>://</a:t>
            </a:r>
            <a:r>
              <a:rPr lang="en-US" sz="2400" dirty="0" smtClean="0"/>
              <a:t>egret.psychol.cam.ac.uk/statistics/R/extensions/rnc_ggplot2_border_themes_2013_01.r”)</a:t>
            </a:r>
          </a:p>
          <a:p>
            <a:endParaRPr lang="en-US" sz="2400" dirty="0"/>
          </a:p>
          <a:p>
            <a:r>
              <a:rPr lang="en-US" sz="2400" dirty="0" smtClean="0"/>
              <a:t>And many thanks for Rudolf Cardinal and ggplot2 listserv for writing the update!!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ggplot2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Pro: great for quickly visualizing data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Data: Nutrient bioassay results, performed 4 x per year with phytoplankton from different depths in the lake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6324600"/>
            <a:ext cx="3259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http</a:t>
            </a:r>
            <a:r>
              <a:rPr lang="en-US" i="1" dirty="0"/>
              <a:t>://docs.ggplot2.org/current/</a:t>
            </a:r>
          </a:p>
        </p:txBody>
      </p:sp>
    </p:spTree>
    <p:extLst>
      <p:ext uri="{BB962C8B-B14F-4D97-AF65-F5344CB8AC3E}">
        <p14:creationId xmlns:p14="http://schemas.microsoft.com/office/powerpoint/2010/main" val="3993734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basic graphing in ggplot2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057400"/>
            <a:ext cx="69608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Library(ggplot2)</a:t>
            </a:r>
          </a:p>
          <a:p>
            <a:r>
              <a:rPr lang="en-US" sz="2400" i="1" dirty="0" err="1" smtClean="0">
                <a:solidFill>
                  <a:srgbClr val="FF0000"/>
                </a:solidFill>
              </a:rPr>
              <a:t>plotname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&lt;- </a:t>
            </a:r>
            <a:r>
              <a:rPr lang="en-US" sz="2400" dirty="0" err="1" smtClean="0"/>
              <a:t>ggplot</a:t>
            </a:r>
            <a:r>
              <a:rPr lang="en-US" sz="2400" dirty="0" smtClean="0"/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data</a:t>
            </a:r>
            <a:r>
              <a:rPr lang="en-US" sz="2400" dirty="0" smtClean="0"/>
              <a:t>, </a:t>
            </a:r>
            <a:r>
              <a:rPr lang="en-US" sz="2400" dirty="0" err="1" smtClean="0"/>
              <a:t>aes</a:t>
            </a:r>
            <a:r>
              <a:rPr lang="en-US" sz="2400" dirty="0" smtClean="0"/>
              <a:t>(x = </a:t>
            </a:r>
            <a:r>
              <a:rPr lang="en-US" sz="2400" i="1" dirty="0" err="1" smtClean="0">
                <a:solidFill>
                  <a:srgbClr val="FF0000"/>
                </a:solidFill>
              </a:rPr>
              <a:t>xname</a:t>
            </a:r>
            <a:r>
              <a:rPr lang="en-US" sz="2400" dirty="0" smtClean="0"/>
              <a:t>, y = </a:t>
            </a:r>
            <a:r>
              <a:rPr lang="en-US" sz="2400" i="1" dirty="0" err="1" smtClean="0">
                <a:solidFill>
                  <a:srgbClr val="FF0000"/>
                </a:solidFill>
              </a:rPr>
              <a:t>yname</a:t>
            </a:r>
            <a:r>
              <a:rPr lang="en-US" sz="2400" dirty="0" smtClean="0"/>
              <a:t>) + 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dirty="0" err="1" smtClean="0"/>
              <a:t>geom_point</a:t>
            </a:r>
            <a:r>
              <a:rPr lang="en-US" sz="2400" dirty="0" smtClean="0"/>
              <a:t>()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400800" y="2743200"/>
            <a:ext cx="914400" cy="16002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62669" y="4284888"/>
            <a:ext cx="4183947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ggplot2 graphics work with layers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6324600"/>
            <a:ext cx="3259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http</a:t>
            </a:r>
            <a:r>
              <a:rPr lang="en-US" i="1" dirty="0"/>
              <a:t>://docs.ggplot2.org/current/</a:t>
            </a:r>
          </a:p>
        </p:txBody>
      </p:sp>
    </p:spTree>
    <p:extLst>
      <p:ext uri="{BB962C8B-B14F-4D97-AF65-F5344CB8AC3E}">
        <p14:creationId xmlns:p14="http://schemas.microsoft.com/office/powerpoint/2010/main" val="1770931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7848600" cy="687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4300" y="5181600"/>
            <a:ext cx="503464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0000"/>
                </a:solidFill>
              </a:rPr>
              <a:t>plotname</a:t>
            </a:r>
            <a:r>
              <a:rPr lang="en-US" sz="2400" dirty="0" smtClean="0"/>
              <a:t> + </a:t>
            </a:r>
            <a:r>
              <a:rPr lang="en-US" sz="2400" dirty="0" err="1" smtClean="0"/>
              <a:t>facet_grid</a:t>
            </a:r>
            <a:r>
              <a:rPr lang="en-US" sz="2400" dirty="0" smtClean="0"/>
              <a:t>(Depth ~ Month)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1354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225" y="124122"/>
            <a:ext cx="905677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err="1"/>
              <a:t>theme_set</a:t>
            </a:r>
            <a:r>
              <a:rPr lang="en-US" sz="2400" dirty="0"/>
              <a:t>(</a:t>
            </a:r>
            <a:r>
              <a:rPr lang="en-US" sz="2400" dirty="0" err="1"/>
              <a:t>theme_bw</a:t>
            </a:r>
            <a:r>
              <a:rPr lang="en-US" sz="2400" dirty="0"/>
              <a:t>(16))   #set theme to </a:t>
            </a:r>
            <a:r>
              <a:rPr lang="en-US" sz="2400" dirty="0" smtClean="0"/>
              <a:t>black &amp; white, increase font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866775"/>
            <a:ext cx="8809037" cy="568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0396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866775"/>
            <a:ext cx="8809037" cy="568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7225" y="124122"/>
            <a:ext cx="6802183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Goal</a:t>
            </a:r>
            <a:r>
              <a:rPr lang="en-US" sz="2400" dirty="0"/>
              <a:t>: No gridlines, half-open plots</a:t>
            </a:r>
            <a:endParaRPr lang="en-US" sz="2400" dirty="0" smtClean="0"/>
          </a:p>
          <a:p>
            <a:r>
              <a:rPr lang="en-US" sz="2400" dirty="0" smtClean="0"/>
              <a:t>Using </a:t>
            </a:r>
            <a:r>
              <a:rPr lang="en-US" sz="2400" dirty="0" smtClean="0"/>
              <a:t>single plot fix doesn’t work in multi-panel plots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267200" y="4135272"/>
            <a:ext cx="4039394" cy="175432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+  theme(</a:t>
            </a:r>
            <a:r>
              <a:rPr lang="en-US" dirty="0" err="1" smtClean="0">
                <a:solidFill>
                  <a:schemeClr val="bg1"/>
                </a:solidFill>
              </a:rPr>
              <a:t>panel.border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= </a:t>
            </a:r>
            <a:r>
              <a:rPr lang="en-US" dirty="0" err="1">
                <a:solidFill>
                  <a:schemeClr val="bg1"/>
                </a:solidFill>
              </a:rPr>
              <a:t>theme_blank</a:t>
            </a:r>
            <a:r>
              <a:rPr lang="en-US" dirty="0">
                <a:solidFill>
                  <a:schemeClr val="bg1"/>
                </a:solidFill>
              </a:rPr>
              <a:t>(),</a:t>
            </a:r>
          </a:p>
          <a:p>
            <a:r>
              <a:rPr lang="en-US" dirty="0">
                <a:solidFill>
                  <a:schemeClr val="bg1"/>
                </a:solidFill>
              </a:rPr>
              <a:t>    </a:t>
            </a:r>
            <a:r>
              <a:rPr lang="en-US" dirty="0" err="1">
                <a:solidFill>
                  <a:schemeClr val="bg1"/>
                </a:solidFill>
              </a:rPr>
              <a:t>panel.grid.major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err="1">
                <a:solidFill>
                  <a:schemeClr val="bg1"/>
                </a:solidFill>
              </a:rPr>
              <a:t>element_blank</a:t>
            </a:r>
            <a:r>
              <a:rPr lang="en-US" dirty="0">
                <a:solidFill>
                  <a:schemeClr val="bg1"/>
                </a:solidFill>
              </a:rPr>
              <a:t>(),</a:t>
            </a:r>
          </a:p>
          <a:p>
            <a:r>
              <a:rPr lang="en-US" dirty="0">
                <a:solidFill>
                  <a:schemeClr val="bg1"/>
                </a:solidFill>
              </a:rPr>
              <a:t>    </a:t>
            </a:r>
            <a:r>
              <a:rPr lang="en-US" dirty="0" err="1">
                <a:solidFill>
                  <a:schemeClr val="bg1"/>
                </a:solidFill>
              </a:rPr>
              <a:t>panel.grid.minor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err="1">
                <a:solidFill>
                  <a:schemeClr val="bg1"/>
                </a:solidFill>
              </a:rPr>
              <a:t>element_blank</a:t>
            </a:r>
            <a:r>
              <a:rPr lang="en-US" dirty="0">
                <a:solidFill>
                  <a:schemeClr val="bg1"/>
                </a:solidFill>
              </a:rPr>
              <a:t>(),</a:t>
            </a:r>
          </a:p>
          <a:p>
            <a:r>
              <a:rPr lang="en-US" dirty="0">
                <a:solidFill>
                  <a:schemeClr val="bg1"/>
                </a:solidFill>
              </a:rPr>
              <a:t>    </a:t>
            </a:r>
            <a:r>
              <a:rPr lang="en-US" dirty="0" err="1">
                <a:solidFill>
                  <a:schemeClr val="bg1"/>
                </a:solidFill>
              </a:rPr>
              <a:t>axis.line</a:t>
            </a:r>
            <a:r>
              <a:rPr lang="en-US" dirty="0">
                <a:solidFill>
                  <a:schemeClr val="bg1"/>
                </a:solidFill>
              </a:rPr>
              <a:t>  =  </a:t>
            </a:r>
            <a:r>
              <a:rPr lang="en-US" dirty="0" err="1">
                <a:solidFill>
                  <a:schemeClr val="bg1"/>
                </a:solidFill>
              </a:rPr>
              <a:t>theme_segment</a:t>
            </a:r>
            <a:r>
              <a:rPr lang="en-US" dirty="0" smtClean="0">
                <a:solidFill>
                  <a:schemeClr val="bg1"/>
                </a:solidFill>
              </a:rPr>
              <a:t>())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887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929" y="254673"/>
            <a:ext cx="4440639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Goal: No </a:t>
            </a:r>
            <a:r>
              <a:rPr lang="en-US" sz="2400" dirty="0" smtClean="0"/>
              <a:t>gridlines, half-open plots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866775"/>
            <a:ext cx="8809037" cy="568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8466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929" y="254673"/>
            <a:ext cx="3716082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 gridlines, half-open plots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866775"/>
            <a:ext cx="8809037" cy="568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24398" y="366891"/>
            <a:ext cx="4251325" cy="618630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base2 </a:t>
            </a:r>
            <a:r>
              <a:rPr lang="en-US" dirty="0">
                <a:solidFill>
                  <a:schemeClr val="bg1"/>
                </a:solidFill>
              </a:rPr>
              <a:t>&lt;- </a:t>
            </a:r>
            <a:r>
              <a:rPr lang="en-US" dirty="0" err="1">
                <a:solidFill>
                  <a:schemeClr val="bg1"/>
                </a:solidFill>
              </a:rPr>
              <a:t>ggplot</a:t>
            </a:r>
            <a:r>
              <a:rPr lang="en-US" dirty="0">
                <a:solidFill>
                  <a:schemeClr val="bg1"/>
                </a:solidFill>
              </a:rPr>
              <a:t>(cdata2, </a:t>
            </a:r>
            <a:r>
              <a:rPr lang="en-US" dirty="0" err="1">
                <a:solidFill>
                  <a:schemeClr val="bg1"/>
                </a:solidFill>
              </a:rPr>
              <a:t>aes</a:t>
            </a:r>
            <a:r>
              <a:rPr lang="en-US" dirty="0">
                <a:solidFill>
                  <a:schemeClr val="bg1"/>
                </a:solidFill>
              </a:rPr>
              <a:t>(y=</a:t>
            </a:r>
            <a:r>
              <a:rPr lang="en-US" dirty="0" err="1">
                <a:solidFill>
                  <a:schemeClr val="bg1"/>
                </a:solidFill>
              </a:rPr>
              <a:t>Chl</a:t>
            </a:r>
            <a:r>
              <a:rPr lang="en-US" dirty="0">
                <a:solidFill>
                  <a:schemeClr val="bg1"/>
                </a:solidFill>
              </a:rPr>
              <a:t>, x=Treatment)) +</a:t>
            </a:r>
          </a:p>
          <a:p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ylab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ytitle</a:t>
            </a:r>
            <a:r>
              <a:rPr lang="en-US" dirty="0">
                <a:solidFill>
                  <a:schemeClr val="bg1"/>
                </a:solidFill>
              </a:rPr>
              <a:t>) +</a:t>
            </a:r>
          </a:p>
          <a:p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geom_point</a:t>
            </a:r>
            <a:r>
              <a:rPr lang="en-US" dirty="0">
                <a:solidFill>
                  <a:schemeClr val="bg1"/>
                </a:solidFill>
              </a:rPr>
              <a:t>(stat = "identity") +</a:t>
            </a:r>
          </a:p>
          <a:p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geom_linerange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aes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ymin</a:t>
            </a:r>
            <a:r>
              <a:rPr lang="en-US" dirty="0">
                <a:solidFill>
                  <a:schemeClr val="bg1"/>
                </a:solidFill>
              </a:rPr>
              <a:t>=</a:t>
            </a:r>
            <a:r>
              <a:rPr lang="en-US" dirty="0" err="1">
                <a:solidFill>
                  <a:schemeClr val="bg1"/>
                </a:solidFill>
              </a:rPr>
              <a:t>Chl-sd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ymax</a:t>
            </a:r>
            <a:r>
              <a:rPr lang="en-US" dirty="0">
                <a:solidFill>
                  <a:schemeClr val="bg1"/>
                </a:solidFill>
              </a:rPr>
              <a:t>=</a:t>
            </a:r>
            <a:r>
              <a:rPr lang="en-US" dirty="0" err="1">
                <a:solidFill>
                  <a:schemeClr val="bg1"/>
                </a:solidFill>
              </a:rPr>
              <a:t>Chl+sd</a:t>
            </a:r>
            <a:r>
              <a:rPr lang="en-US" dirty="0">
                <a:solidFill>
                  <a:schemeClr val="bg1"/>
                </a:solidFill>
              </a:rPr>
              <a:t>)) +</a:t>
            </a:r>
          </a:p>
          <a:p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coord_flip</a:t>
            </a:r>
            <a:r>
              <a:rPr lang="en-US" dirty="0">
                <a:solidFill>
                  <a:schemeClr val="bg1"/>
                </a:solidFill>
              </a:rPr>
              <a:t>() +  </a:t>
            </a:r>
          </a:p>
          <a:p>
            <a:r>
              <a:rPr lang="en-US" dirty="0">
                <a:solidFill>
                  <a:schemeClr val="bg1"/>
                </a:solidFill>
              </a:rPr>
              <a:t>  theme(</a:t>
            </a:r>
          </a:p>
          <a:p>
            <a:r>
              <a:rPr lang="en-US" dirty="0">
                <a:solidFill>
                  <a:schemeClr val="bg1"/>
                </a:solidFill>
              </a:rPr>
              <a:t>    </a:t>
            </a:r>
            <a:r>
              <a:rPr lang="en-US" b="1" dirty="0" err="1">
                <a:solidFill>
                  <a:srgbClr val="FFFF00"/>
                </a:solidFill>
              </a:rPr>
              <a:t>panel.border</a:t>
            </a:r>
            <a:r>
              <a:rPr lang="en-US" b="1" dirty="0">
                <a:solidFill>
                  <a:srgbClr val="FFFF00"/>
                </a:solidFill>
              </a:rPr>
              <a:t> = </a:t>
            </a:r>
            <a:r>
              <a:rPr lang="en-US" b="1" dirty="0" err="1">
                <a:solidFill>
                  <a:srgbClr val="FFFF00"/>
                </a:solidFill>
              </a:rPr>
              <a:t>theme_L_border</a:t>
            </a:r>
            <a:r>
              <a:rPr lang="en-US" b="1" dirty="0">
                <a:solidFill>
                  <a:srgbClr val="FFFF00"/>
                </a:solidFill>
              </a:rPr>
              <a:t>()</a:t>
            </a:r>
            <a:r>
              <a:rPr lang="en-US" dirty="0">
                <a:solidFill>
                  <a:schemeClr val="bg1"/>
                </a:solidFill>
              </a:rPr>
              <a:t>,</a:t>
            </a:r>
          </a:p>
          <a:p>
            <a:r>
              <a:rPr lang="en-US" dirty="0">
                <a:solidFill>
                  <a:schemeClr val="bg1"/>
                </a:solidFill>
              </a:rPr>
              <a:t>    </a:t>
            </a:r>
            <a:r>
              <a:rPr lang="en-US" dirty="0" err="1">
                <a:solidFill>
                  <a:schemeClr val="bg1"/>
                </a:solidFill>
              </a:rPr>
              <a:t>panel.grid.major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err="1">
                <a:solidFill>
                  <a:schemeClr val="bg1"/>
                </a:solidFill>
              </a:rPr>
              <a:t>element_blank</a:t>
            </a:r>
            <a:r>
              <a:rPr lang="en-US" dirty="0">
                <a:solidFill>
                  <a:schemeClr val="bg1"/>
                </a:solidFill>
              </a:rPr>
              <a:t>(),</a:t>
            </a:r>
          </a:p>
          <a:p>
            <a:r>
              <a:rPr lang="en-US" dirty="0">
                <a:solidFill>
                  <a:schemeClr val="bg1"/>
                </a:solidFill>
              </a:rPr>
              <a:t>    </a:t>
            </a:r>
            <a:r>
              <a:rPr lang="en-US" dirty="0" err="1">
                <a:solidFill>
                  <a:schemeClr val="bg1"/>
                </a:solidFill>
              </a:rPr>
              <a:t>panel.grid.minor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err="1">
                <a:solidFill>
                  <a:schemeClr val="bg1"/>
                </a:solidFill>
              </a:rPr>
              <a:t>element_blank</a:t>
            </a:r>
            <a:r>
              <a:rPr lang="en-US" dirty="0" smtClean="0">
                <a:solidFill>
                  <a:schemeClr val="bg1"/>
                </a:solidFill>
              </a:rPr>
              <a:t>())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base2 + </a:t>
            </a:r>
            <a:r>
              <a:rPr lang="en-US" dirty="0" err="1">
                <a:solidFill>
                  <a:schemeClr val="bg1"/>
                </a:solidFill>
              </a:rPr>
              <a:t>facet_grid</a:t>
            </a:r>
            <a:r>
              <a:rPr lang="en-US" dirty="0">
                <a:solidFill>
                  <a:schemeClr val="bg1"/>
                </a:solidFill>
              </a:rPr>
              <a:t>(Depth ~ Month, margins = FALSE, </a:t>
            </a:r>
            <a:r>
              <a:rPr lang="en-US" dirty="0" err="1">
                <a:solidFill>
                  <a:schemeClr val="bg1"/>
                </a:solidFill>
              </a:rPr>
              <a:t>labeller</a:t>
            </a:r>
            <a:r>
              <a:rPr lang="en-US" dirty="0">
                <a:solidFill>
                  <a:schemeClr val="bg1"/>
                </a:solidFill>
              </a:rPr>
              <a:t>=</a:t>
            </a:r>
            <a:r>
              <a:rPr lang="en-US" dirty="0" err="1">
                <a:solidFill>
                  <a:schemeClr val="bg1"/>
                </a:solidFill>
              </a:rPr>
              <a:t>label_parsed</a:t>
            </a:r>
            <a:r>
              <a:rPr lang="en-US" dirty="0">
                <a:solidFill>
                  <a:schemeClr val="bg1"/>
                </a:solidFill>
              </a:rPr>
              <a:t>)   ##dot chart with se</a:t>
            </a:r>
            <a:r>
              <a:rPr lang="en-US" dirty="0" smtClean="0">
                <a:solidFill>
                  <a:schemeClr val="bg1"/>
                </a:solidFill>
              </a:rPr>
              <a:t>!!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021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381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code for </a:t>
            </a:r>
            <a:r>
              <a:rPr lang="en-US" dirty="0" err="1" smtClean="0"/>
              <a:t>theme_L_border</a:t>
            </a:r>
            <a:r>
              <a:rPr lang="en-US" dirty="0" smtClean="0"/>
              <a:t>()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990600"/>
            <a:ext cx="8534400" cy="535531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theme_L_border</a:t>
            </a:r>
            <a:r>
              <a:rPr lang="en-US" dirty="0">
                <a:solidFill>
                  <a:schemeClr val="bg1"/>
                </a:solidFill>
              </a:rPr>
              <a:t> &lt;- function(</a:t>
            </a:r>
            <a:r>
              <a:rPr lang="en-US" dirty="0" err="1">
                <a:solidFill>
                  <a:schemeClr val="bg1"/>
                </a:solidFill>
              </a:rPr>
              <a:t>colour</a:t>
            </a:r>
            <a:r>
              <a:rPr lang="en-US" dirty="0">
                <a:solidFill>
                  <a:schemeClr val="bg1"/>
                </a:solidFill>
              </a:rPr>
              <a:t> = "black", size = 1, </a:t>
            </a:r>
            <a:r>
              <a:rPr lang="en-US" dirty="0" err="1">
                <a:solidFill>
                  <a:schemeClr val="bg1"/>
                </a:solidFill>
              </a:rPr>
              <a:t>linetype</a:t>
            </a:r>
            <a:r>
              <a:rPr lang="en-US" dirty="0">
                <a:solidFill>
                  <a:schemeClr val="bg1"/>
                </a:solidFill>
              </a:rPr>
              <a:t> = 1) {</a:t>
            </a:r>
          </a:p>
          <a:p>
            <a:r>
              <a:rPr lang="en-US" dirty="0">
                <a:solidFill>
                  <a:schemeClr val="bg1"/>
                </a:solidFill>
              </a:rPr>
              <a:t>  # use with e.g.: </a:t>
            </a:r>
            <a:r>
              <a:rPr lang="en-US" dirty="0" err="1">
                <a:solidFill>
                  <a:schemeClr val="bg1"/>
                </a:solidFill>
              </a:rPr>
              <a:t>ggplot</a:t>
            </a:r>
            <a:r>
              <a:rPr lang="en-US" dirty="0">
                <a:solidFill>
                  <a:schemeClr val="bg1"/>
                </a:solidFill>
              </a:rPr>
              <a:t>(...) + theme( </a:t>
            </a:r>
            <a:r>
              <a:rPr lang="en-US" dirty="0" err="1">
                <a:solidFill>
                  <a:schemeClr val="bg1"/>
                </a:solidFill>
              </a:rPr>
              <a:t>panel.border</a:t>
            </a:r>
            <a:r>
              <a:rPr lang="en-US" dirty="0">
                <a:solidFill>
                  <a:schemeClr val="bg1"/>
                </a:solidFill>
              </a:rPr>
              <a:t>=</a:t>
            </a:r>
            <a:r>
              <a:rPr lang="en-US" dirty="0" err="1">
                <a:solidFill>
                  <a:schemeClr val="bg1"/>
                </a:solidFill>
              </a:rPr>
              <a:t>theme_L_border</a:t>
            </a:r>
            <a:r>
              <a:rPr lang="en-US" dirty="0">
                <a:solidFill>
                  <a:schemeClr val="bg1"/>
                </a:solidFill>
              </a:rPr>
              <a:t>() ) + ...</a:t>
            </a:r>
          </a:p>
          <a:p>
            <a:r>
              <a:rPr lang="en-US" dirty="0">
                <a:solidFill>
                  <a:schemeClr val="bg1"/>
                </a:solidFill>
              </a:rPr>
              <a:t>  structure(</a:t>
            </a:r>
          </a:p>
          <a:p>
            <a:r>
              <a:rPr lang="en-US" dirty="0">
                <a:solidFill>
                  <a:schemeClr val="bg1"/>
                </a:solidFill>
              </a:rPr>
              <a:t>    list(</a:t>
            </a:r>
            <a:r>
              <a:rPr lang="en-US" dirty="0" err="1">
                <a:solidFill>
                  <a:schemeClr val="bg1"/>
                </a:solidFill>
              </a:rPr>
              <a:t>colour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err="1">
                <a:solidFill>
                  <a:schemeClr val="bg1"/>
                </a:solidFill>
              </a:rPr>
              <a:t>colour</a:t>
            </a:r>
            <a:r>
              <a:rPr lang="en-US" dirty="0">
                <a:solidFill>
                  <a:schemeClr val="bg1"/>
                </a:solidFill>
              </a:rPr>
              <a:t>, size = size, </a:t>
            </a:r>
            <a:r>
              <a:rPr lang="en-US" dirty="0" err="1">
                <a:solidFill>
                  <a:schemeClr val="bg1"/>
                </a:solidFill>
              </a:rPr>
              <a:t>linetype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err="1">
                <a:solidFill>
                  <a:schemeClr val="bg1"/>
                </a:solidFill>
              </a:rPr>
              <a:t>linetype</a:t>
            </a:r>
            <a:r>
              <a:rPr lang="en-US" dirty="0">
                <a:solidFill>
                  <a:schemeClr val="bg1"/>
                </a:solidFill>
              </a:rPr>
              <a:t>),</a:t>
            </a:r>
          </a:p>
          <a:p>
            <a:r>
              <a:rPr lang="en-US" dirty="0">
                <a:solidFill>
                  <a:schemeClr val="bg1"/>
                </a:solidFill>
              </a:rPr>
              <a:t>    class = c("</a:t>
            </a:r>
            <a:r>
              <a:rPr lang="en-US" dirty="0" err="1">
                <a:solidFill>
                  <a:schemeClr val="bg1"/>
                </a:solidFill>
              </a:rPr>
              <a:t>theme_L_border</a:t>
            </a:r>
            <a:r>
              <a:rPr lang="en-US" dirty="0">
                <a:solidFill>
                  <a:schemeClr val="bg1"/>
                </a:solidFill>
              </a:rPr>
              <a:t>", "</a:t>
            </a:r>
            <a:r>
              <a:rPr lang="en-US" dirty="0" err="1">
                <a:solidFill>
                  <a:schemeClr val="bg1"/>
                </a:solidFill>
              </a:rPr>
              <a:t>element_blank</a:t>
            </a:r>
            <a:r>
              <a:rPr lang="en-US" dirty="0">
                <a:solidFill>
                  <a:schemeClr val="bg1"/>
                </a:solidFill>
              </a:rPr>
              <a:t>", "element")</a:t>
            </a:r>
          </a:p>
          <a:p>
            <a:r>
              <a:rPr lang="en-US" dirty="0">
                <a:solidFill>
                  <a:schemeClr val="bg1"/>
                </a:solidFill>
              </a:rPr>
              <a:t>  )</a:t>
            </a:r>
          </a:p>
          <a:p>
            <a:r>
              <a:rPr lang="en-US" dirty="0">
                <a:solidFill>
                  <a:schemeClr val="bg1"/>
                </a:solidFill>
              </a:rPr>
              <a:t>}</a:t>
            </a:r>
          </a:p>
          <a:p>
            <a:r>
              <a:rPr lang="en-US" dirty="0" err="1">
                <a:solidFill>
                  <a:schemeClr val="bg1"/>
                </a:solidFill>
              </a:rPr>
              <a:t>element_grob.theme_L_border</a:t>
            </a:r>
            <a:r>
              <a:rPr lang="en-US" dirty="0">
                <a:solidFill>
                  <a:schemeClr val="bg1"/>
                </a:solidFill>
              </a:rPr>
              <a:t> &lt;- function(</a:t>
            </a:r>
          </a:p>
          <a:p>
            <a:r>
              <a:rPr lang="en-US" dirty="0">
                <a:solidFill>
                  <a:schemeClr val="bg1"/>
                </a:solidFill>
              </a:rPr>
              <a:t>  element, x = 0, y = 0, width = 1, height = 1,</a:t>
            </a:r>
          </a:p>
          <a:p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colour</a:t>
            </a:r>
            <a:r>
              <a:rPr lang="en-US" dirty="0">
                <a:solidFill>
                  <a:schemeClr val="bg1"/>
                </a:solidFill>
              </a:rPr>
              <a:t> = NULL, size = NULL, </a:t>
            </a:r>
            <a:r>
              <a:rPr lang="en-US" dirty="0" err="1">
                <a:solidFill>
                  <a:schemeClr val="bg1"/>
                </a:solidFill>
              </a:rPr>
              <a:t>linetype</a:t>
            </a:r>
            <a:r>
              <a:rPr lang="en-US" dirty="0">
                <a:solidFill>
                  <a:schemeClr val="bg1"/>
                </a:solidFill>
              </a:rPr>
              <a:t> = NULL,</a:t>
            </a:r>
          </a:p>
          <a:p>
            <a:r>
              <a:rPr lang="en-US" dirty="0">
                <a:solidFill>
                  <a:schemeClr val="bg1"/>
                </a:solidFill>
              </a:rPr>
              <a:t>  ...) {</a:t>
            </a:r>
          </a:p>
          <a:p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gp</a:t>
            </a:r>
            <a:r>
              <a:rPr lang="en-US" dirty="0">
                <a:solidFill>
                  <a:schemeClr val="bg1"/>
                </a:solidFill>
              </a:rPr>
              <a:t> &lt;- </a:t>
            </a:r>
            <a:r>
              <a:rPr lang="en-US" dirty="0" err="1">
                <a:solidFill>
                  <a:schemeClr val="bg1"/>
                </a:solidFill>
              </a:rPr>
              <a:t>gpar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lwd</a:t>
            </a:r>
            <a:r>
              <a:rPr lang="en-US" dirty="0">
                <a:solidFill>
                  <a:schemeClr val="bg1"/>
                </a:solidFill>
              </a:rPr>
              <a:t> = len0_null(size * .</a:t>
            </a:r>
            <a:r>
              <a:rPr lang="en-US" dirty="0" err="1">
                <a:solidFill>
                  <a:schemeClr val="bg1"/>
                </a:solidFill>
              </a:rPr>
              <a:t>pt</a:t>
            </a:r>
            <a:r>
              <a:rPr lang="en-US" dirty="0">
                <a:solidFill>
                  <a:schemeClr val="bg1"/>
                </a:solidFill>
              </a:rPr>
              <a:t>), col = </a:t>
            </a:r>
            <a:r>
              <a:rPr lang="en-US" dirty="0" err="1">
                <a:solidFill>
                  <a:schemeClr val="bg1"/>
                </a:solidFill>
              </a:rPr>
              <a:t>colour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lty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err="1">
                <a:solidFill>
                  <a:schemeClr val="bg1"/>
                </a:solidFill>
              </a:rPr>
              <a:t>linetype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element_gp</a:t>
            </a:r>
            <a:r>
              <a:rPr lang="en-US" dirty="0">
                <a:solidFill>
                  <a:schemeClr val="bg1"/>
                </a:solidFill>
              </a:rPr>
              <a:t> &lt;- </a:t>
            </a:r>
            <a:r>
              <a:rPr lang="en-US" dirty="0" err="1">
                <a:solidFill>
                  <a:schemeClr val="bg1"/>
                </a:solidFill>
              </a:rPr>
              <a:t>gpar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lwd</a:t>
            </a:r>
            <a:r>
              <a:rPr lang="en-US" dirty="0">
                <a:solidFill>
                  <a:schemeClr val="bg1"/>
                </a:solidFill>
              </a:rPr>
              <a:t> = len0_null(</a:t>
            </a:r>
            <a:r>
              <a:rPr lang="en-US" dirty="0" err="1">
                <a:solidFill>
                  <a:schemeClr val="bg1"/>
                </a:solidFill>
              </a:rPr>
              <a:t>element$size</a:t>
            </a:r>
            <a:r>
              <a:rPr lang="en-US" dirty="0">
                <a:solidFill>
                  <a:schemeClr val="bg1"/>
                </a:solidFill>
              </a:rPr>
              <a:t> * .</a:t>
            </a:r>
            <a:r>
              <a:rPr lang="en-US" dirty="0" err="1">
                <a:solidFill>
                  <a:schemeClr val="bg1"/>
                </a:solidFill>
              </a:rPr>
              <a:t>pt</a:t>
            </a:r>
            <a:r>
              <a:rPr lang="en-US" dirty="0">
                <a:solidFill>
                  <a:schemeClr val="bg1"/>
                </a:solidFill>
              </a:rPr>
              <a:t>), col = </a:t>
            </a:r>
            <a:r>
              <a:rPr lang="en-US" dirty="0" err="1">
                <a:solidFill>
                  <a:schemeClr val="bg1"/>
                </a:solidFill>
              </a:rPr>
              <a:t>element$colour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lty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err="1">
                <a:solidFill>
                  <a:schemeClr val="bg1"/>
                </a:solidFill>
              </a:rPr>
              <a:t>element$linetype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polylineGrob</a:t>
            </a:r>
            <a:r>
              <a:rPr lang="en-US" dirty="0">
                <a:solidFill>
                  <a:schemeClr val="bg1"/>
                </a:solidFill>
              </a:rPr>
              <a:t>(</a:t>
            </a:r>
          </a:p>
          <a:p>
            <a:r>
              <a:rPr lang="en-US" dirty="0">
                <a:solidFill>
                  <a:schemeClr val="bg1"/>
                </a:solidFill>
              </a:rPr>
              <a:t>    x = c(</a:t>
            </a:r>
            <a:r>
              <a:rPr lang="en-US" dirty="0" err="1">
                <a:solidFill>
                  <a:schemeClr val="bg1"/>
                </a:solidFill>
              </a:rPr>
              <a:t>x+width</a:t>
            </a:r>
            <a:r>
              <a:rPr lang="en-US" dirty="0">
                <a:solidFill>
                  <a:schemeClr val="bg1"/>
                </a:solidFill>
              </a:rPr>
              <a:t>, x, x), y = c(</a:t>
            </a:r>
            <a:r>
              <a:rPr lang="en-US" dirty="0" err="1">
                <a:solidFill>
                  <a:schemeClr val="bg1"/>
                </a:solidFill>
              </a:rPr>
              <a:t>y,y,y+height</a:t>
            </a:r>
            <a:r>
              <a:rPr lang="en-US" dirty="0">
                <a:solidFill>
                  <a:schemeClr val="bg1"/>
                </a:solidFill>
              </a:rPr>
              <a:t>), ..., </a:t>
            </a:r>
            <a:r>
              <a:rPr lang="en-US" dirty="0" err="1">
                <a:solidFill>
                  <a:schemeClr val="bg1"/>
                </a:solidFill>
              </a:rPr>
              <a:t>default.units</a:t>
            </a:r>
            <a:r>
              <a:rPr lang="en-US" dirty="0">
                <a:solidFill>
                  <a:schemeClr val="bg1"/>
                </a:solidFill>
              </a:rPr>
              <a:t> = "</a:t>
            </a:r>
            <a:r>
              <a:rPr lang="en-US" dirty="0" err="1">
                <a:solidFill>
                  <a:schemeClr val="bg1"/>
                </a:solidFill>
              </a:rPr>
              <a:t>npc</a:t>
            </a:r>
            <a:r>
              <a:rPr lang="en-US" dirty="0">
                <a:solidFill>
                  <a:schemeClr val="bg1"/>
                </a:solidFill>
              </a:rPr>
              <a:t>",</a:t>
            </a:r>
          </a:p>
          <a:p>
            <a:r>
              <a:rPr lang="en-US" dirty="0">
                <a:solidFill>
                  <a:schemeClr val="bg1"/>
                </a:solidFill>
              </a:rPr>
              <a:t>    </a:t>
            </a:r>
            <a:r>
              <a:rPr lang="en-US" dirty="0" err="1">
                <a:solidFill>
                  <a:schemeClr val="bg1"/>
                </a:solidFill>
              </a:rPr>
              <a:t>gp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err="1">
                <a:solidFill>
                  <a:schemeClr val="bg1"/>
                </a:solidFill>
              </a:rPr>
              <a:t>modifyList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element_gp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gp</a:t>
            </a:r>
            <a:r>
              <a:rPr lang="en-US" dirty="0">
                <a:solidFill>
                  <a:schemeClr val="bg1"/>
                </a:solidFill>
              </a:rPr>
              <a:t>),</a:t>
            </a:r>
          </a:p>
          <a:p>
            <a:r>
              <a:rPr lang="en-US" dirty="0">
                <a:solidFill>
                  <a:schemeClr val="bg1"/>
                </a:solidFill>
              </a:rPr>
              <a:t>  )</a:t>
            </a:r>
          </a:p>
          <a:p>
            <a:r>
              <a:rPr lang="en-US" dirty="0">
                <a:solidFill>
                  <a:schemeClr val="bg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35330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545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Getting graphs ready for publication</vt:lpstr>
      <vt:lpstr>ggplot2</vt:lpstr>
      <vt:lpstr>basic graphing in ggplot2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code for theme_L_border() </vt:lpstr>
      <vt:lpstr>code for theme_L_border()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graphs ready for publication</dc:title>
  <dc:creator>Jessica Corman</dc:creator>
  <cp:lastModifiedBy>Jessica Corman</cp:lastModifiedBy>
  <cp:revision>7</cp:revision>
  <dcterms:created xsi:type="dcterms:W3CDTF">2013-01-06T00:53:41Z</dcterms:created>
  <dcterms:modified xsi:type="dcterms:W3CDTF">2013-01-13T20:04:22Z</dcterms:modified>
</cp:coreProperties>
</file>