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2.xml" ContentType="application/vnd.openxmlformats-officedocument.presentationml.notesSlide+xml"/>
  <Override PartName="/ppt/tags/tag19.xml" ContentType="application/vnd.openxmlformats-officedocument.presentationml.tags+xml"/>
  <Override PartName="/ppt/notesSlides/notesSlide3.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256" r:id="rId2"/>
    <p:sldId id="295" r:id="rId3"/>
    <p:sldId id="257" r:id="rId4"/>
    <p:sldId id="316" r:id="rId5"/>
    <p:sldId id="287" r:id="rId6"/>
    <p:sldId id="258" r:id="rId7"/>
    <p:sldId id="259" r:id="rId8"/>
    <p:sldId id="260" r:id="rId9"/>
    <p:sldId id="307" r:id="rId10"/>
    <p:sldId id="308" r:id="rId11"/>
    <p:sldId id="310" r:id="rId12"/>
    <p:sldId id="262" r:id="rId13"/>
    <p:sldId id="297" r:id="rId14"/>
    <p:sldId id="268" r:id="rId15"/>
    <p:sldId id="270" r:id="rId16"/>
    <p:sldId id="274" r:id="rId17"/>
    <p:sldId id="276" r:id="rId18"/>
    <p:sldId id="271" r:id="rId19"/>
    <p:sldId id="273" r:id="rId20"/>
    <p:sldId id="272" r:id="rId21"/>
    <p:sldId id="321" r:id="rId22"/>
    <p:sldId id="322" r:id="rId23"/>
    <p:sldId id="324" r:id="rId24"/>
    <p:sldId id="326" r:id="rId25"/>
    <p:sldId id="327" r:id="rId26"/>
    <p:sldId id="318" r:id="rId27"/>
    <p:sldId id="313" r:id="rId28"/>
    <p:sldId id="314" r:id="rId29"/>
    <p:sldId id="319" r:id="rId30"/>
    <p:sldId id="315" r:id="rId31"/>
    <p:sldId id="285" r:id="rId32"/>
    <p:sldId id="292" r:id="rId33"/>
    <p:sldId id="293" r:id="rId34"/>
    <p:sldId id="277" r:id="rId35"/>
    <p:sldId id="294" r:id="rId36"/>
    <p:sldId id="325" r:id="rId37"/>
    <p:sldId id="305" r:id="rId38"/>
    <p:sldId id="311" r:id="rId39"/>
    <p:sldId id="279" r:id="rId40"/>
    <p:sldId id="301" r:id="rId41"/>
    <p:sldId id="302" r:id="rId42"/>
    <p:sldId id="282" r:id="rId43"/>
    <p:sldId id="304" r:id="rId44"/>
    <p:sldId id="264" r:id="rId45"/>
    <p:sldId id="284" r:id="rId46"/>
    <p:sldId id="265" r:id="rId47"/>
    <p:sldId id="328" r:id="rId48"/>
    <p:sldId id="317" r:id="rId49"/>
    <p:sldId id="283" r:id="rId50"/>
    <p:sldId id="312" r:id="rId51"/>
    <p:sldId id="288"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104" autoAdjust="0"/>
  </p:normalViewPr>
  <p:slideViewPr>
    <p:cSldViewPr snapToGrid="0" snapToObjects="1">
      <p:cViewPr varScale="1">
        <p:scale>
          <a:sx n="91" d="100"/>
          <a:sy n="91" d="100"/>
        </p:scale>
        <p:origin x="-15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B15A29-13E4-9445-AFC3-4766BB13E99F}" type="datetimeFigureOut">
              <a:rPr lang="en-US" smtClean="0"/>
              <a:t>1/12/13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DB88DB-C79B-E546-ADDF-40F03A69CDFD}" type="slidenum">
              <a:rPr lang="en-US" smtClean="0"/>
              <a:t>‹#›</a:t>
            </a:fld>
            <a:endParaRPr lang="en-US"/>
          </a:p>
        </p:txBody>
      </p:sp>
    </p:spTree>
    <p:extLst>
      <p:ext uri="{BB962C8B-B14F-4D97-AF65-F5344CB8AC3E}">
        <p14:creationId xmlns:p14="http://schemas.microsoft.com/office/powerpoint/2010/main" val="6792280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Philosophy" TargetMode="External"/><Relationship Id="rId4" Type="http://schemas.openxmlformats.org/officeDocument/2006/relationships/hyperlink" Target="http://en.wikipedia.org/wiki/Being" TargetMode="External"/><Relationship Id="rId5" Type="http://schemas.openxmlformats.org/officeDocument/2006/relationships/hyperlink" Target="http://en.wikipedia.org/wiki/World" TargetMode="External"/><Relationship Id="rId6" Type="http://schemas.openxmlformats.org/officeDocument/2006/relationships/hyperlink" Target="http://en.wikipedia.org/wiki/Metaphysics%23cite_note-BECA-0" TargetMode="External"/><Relationship Id="rId7" Type="http://schemas.openxmlformats.org/officeDocument/2006/relationships/hyperlink" Target="http://en.wikipedia.org/wiki/Metaphysics%23cite_note-1" TargetMode="External"/><Relationship Id="rId8" Type="http://schemas.openxmlformats.org/officeDocument/2006/relationships/hyperlink" Target="http://en.wikipedia.org/wiki/Metaphysics%23cite_note-2" TargetMode="External"/><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n.wikipedia.org/wiki/Philosophy" TargetMode="External"/><Relationship Id="rId4" Type="http://schemas.openxmlformats.org/officeDocument/2006/relationships/hyperlink" Target="http://en.wikipedia.org/wiki/Being" TargetMode="External"/><Relationship Id="rId5" Type="http://schemas.openxmlformats.org/officeDocument/2006/relationships/hyperlink" Target="http://en.wikipedia.org/wiki/World" TargetMode="External"/><Relationship Id="rId6" Type="http://schemas.openxmlformats.org/officeDocument/2006/relationships/hyperlink" Target="http://en.wikipedia.org/wiki/Metaphysics%23cite_note-BECA-0" TargetMode="External"/><Relationship Id="rId7" Type="http://schemas.openxmlformats.org/officeDocument/2006/relationships/hyperlink" Target="http://en.wikipedia.org/wiki/Metaphysics%23cite_note-1" TargetMode="External"/><Relationship Id="rId8" Type="http://schemas.openxmlformats.org/officeDocument/2006/relationships/hyperlink" Target="http://en.wikipedia.org/wiki/Metaphysics%23cite_note-2"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200" dirty="0" smtClean="0"/>
              <a:t>Disciplinary: used to describe types of knowledge, expertise, skills, people, projects, communities, problems, challenges, studies, inquiry, approaches, and research areas that are strongly associated with academic areas of study, or areas of professional practice (professions)</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Multi: </a:t>
            </a:r>
            <a:r>
              <a:rPr lang="en-US" sz="1200" dirty="0" smtClean="0"/>
              <a:t>refers to knowledge associated with more than one existing academic discipline or profession</a:t>
            </a:r>
          </a:p>
          <a:p>
            <a:endParaRPr lang="en-US" dirty="0"/>
          </a:p>
        </p:txBody>
      </p:sp>
      <p:sp>
        <p:nvSpPr>
          <p:cNvPr id="4" name="Slide Number Placeholder 3"/>
          <p:cNvSpPr>
            <a:spLocks noGrp="1"/>
          </p:cNvSpPr>
          <p:nvPr>
            <p:ph type="sldNum" sz="quarter" idx="10"/>
          </p:nvPr>
        </p:nvSpPr>
        <p:spPr/>
        <p:txBody>
          <a:bodyPr/>
          <a:lstStyle/>
          <a:p>
            <a:fld id="{91DB88DB-C79B-E546-ADDF-40F03A69CDFD}" type="slidenum">
              <a:rPr lang="en-US" smtClean="0"/>
              <a:t>6</a:t>
            </a:fld>
            <a:endParaRPr lang="en-US"/>
          </a:p>
        </p:txBody>
      </p:sp>
    </p:spTree>
    <p:extLst>
      <p:ext uri="{BB962C8B-B14F-4D97-AF65-F5344CB8AC3E}">
        <p14:creationId xmlns:p14="http://schemas.microsoft.com/office/powerpoint/2010/main" val="370322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Epistemology is the investigation of what distinguishes justified belief from opinion. The theory of knowledge</a:t>
            </a:r>
          </a:p>
          <a:p>
            <a:endParaRPr lang="en-US" sz="1200" kern="1200" dirty="0" smtClean="0">
              <a:solidFill>
                <a:schemeClr val="tx1"/>
              </a:solidFill>
              <a:latin typeface="+mn-lt"/>
              <a:ea typeface="+mn-ea"/>
              <a:cs typeface="+mn-cs"/>
            </a:endParaRPr>
          </a:p>
          <a:p>
            <a:r>
              <a:rPr lang="en-US" b="1" dirty="0" smtClean="0"/>
              <a:t>Metaphysics</a:t>
            </a:r>
            <a:r>
              <a:rPr lang="en-US" dirty="0" smtClean="0"/>
              <a:t> is a branch of </a:t>
            </a:r>
            <a:r>
              <a:rPr lang="en-US" dirty="0" smtClean="0">
                <a:hlinkClick r:id="rId3" tooltip="Philosophy"/>
              </a:rPr>
              <a:t>philosophy</a:t>
            </a:r>
            <a:r>
              <a:rPr lang="en-US" dirty="0" smtClean="0"/>
              <a:t> concerned with explaining the fundamental nature of </a:t>
            </a:r>
            <a:r>
              <a:rPr lang="en-US" dirty="0" smtClean="0">
                <a:hlinkClick r:id="rId4" tooltip="Being"/>
              </a:rPr>
              <a:t>being</a:t>
            </a:r>
            <a:r>
              <a:rPr lang="en-US" dirty="0" smtClean="0"/>
              <a:t> and the </a:t>
            </a:r>
            <a:r>
              <a:rPr lang="en-US" dirty="0" smtClean="0">
                <a:hlinkClick r:id="rId5" tooltip="World"/>
              </a:rPr>
              <a:t>world</a:t>
            </a:r>
            <a:r>
              <a:rPr lang="en-US" dirty="0" smtClean="0"/>
              <a:t>,</a:t>
            </a:r>
            <a:r>
              <a:rPr lang="en-US" baseline="30000" dirty="0" smtClean="0">
                <a:hlinkClick r:id="rId6"/>
              </a:rPr>
              <a:t>[1]</a:t>
            </a:r>
            <a:r>
              <a:rPr lang="en-US" dirty="0" smtClean="0"/>
              <a:t> although the term is not easily defined.</a:t>
            </a:r>
            <a:r>
              <a:rPr lang="en-US" baseline="30000" dirty="0" smtClean="0">
                <a:hlinkClick r:id="rId7"/>
              </a:rPr>
              <a:t>[2]</a:t>
            </a:r>
            <a:r>
              <a:rPr lang="en-US" dirty="0" smtClean="0"/>
              <a:t> Traditionally, metaphysics attempts to answer two basic questions in the broadest possible terms:</a:t>
            </a:r>
          </a:p>
          <a:p>
            <a:r>
              <a:rPr lang="en-US" dirty="0" smtClean="0"/>
              <a:t>"What </a:t>
            </a:r>
            <a:r>
              <a:rPr lang="en-US" i="1" dirty="0" smtClean="0"/>
              <a:t>is there</a:t>
            </a:r>
            <a:r>
              <a:rPr lang="en-US" dirty="0" smtClean="0"/>
              <a:t>?"</a:t>
            </a:r>
          </a:p>
          <a:p>
            <a:r>
              <a:rPr lang="en-US" dirty="0" smtClean="0"/>
              <a:t>"What is it </a:t>
            </a:r>
            <a:r>
              <a:rPr lang="en-US" i="1" dirty="0" smtClean="0"/>
              <a:t>like</a:t>
            </a:r>
            <a:r>
              <a:rPr lang="en-US" dirty="0" smtClean="0"/>
              <a:t>?"</a:t>
            </a:r>
            <a:r>
              <a:rPr lang="en-US" baseline="30000" dirty="0" smtClean="0">
                <a:hlinkClick r:id="rId8"/>
              </a:rPr>
              <a:t>[3]</a:t>
            </a:r>
            <a:endParaRPr lang="en-US" dirty="0" smtClean="0"/>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1DB88DB-C79B-E546-ADDF-40F03A69CDFD}" type="slidenum">
              <a:rPr lang="en-US" smtClean="0"/>
              <a:t>29</a:t>
            </a:fld>
            <a:endParaRPr lang="en-US"/>
          </a:p>
        </p:txBody>
      </p:sp>
    </p:spTree>
    <p:extLst>
      <p:ext uri="{BB962C8B-B14F-4D97-AF65-F5344CB8AC3E}">
        <p14:creationId xmlns:p14="http://schemas.microsoft.com/office/powerpoint/2010/main" val="2235246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Epistemology is the investigation of what distinguishes justified belief from opinion. The theory of knowledge</a:t>
            </a:r>
          </a:p>
          <a:p>
            <a:endParaRPr lang="en-US" sz="1200" kern="1200" dirty="0" smtClean="0">
              <a:solidFill>
                <a:schemeClr val="tx1"/>
              </a:solidFill>
              <a:latin typeface="+mn-lt"/>
              <a:ea typeface="+mn-ea"/>
              <a:cs typeface="+mn-cs"/>
            </a:endParaRPr>
          </a:p>
          <a:p>
            <a:r>
              <a:rPr lang="en-US" b="1" dirty="0" smtClean="0"/>
              <a:t>Metaphysics</a:t>
            </a:r>
            <a:r>
              <a:rPr lang="en-US" dirty="0" smtClean="0"/>
              <a:t> is a branch of </a:t>
            </a:r>
            <a:r>
              <a:rPr lang="en-US" dirty="0" smtClean="0">
                <a:hlinkClick r:id="rId3" tooltip="Philosophy"/>
              </a:rPr>
              <a:t>philosophy</a:t>
            </a:r>
            <a:r>
              <a:rPr lang="en-US" dirty="0" smtClean="0"/>
              <a:t> concerned with explaining the fundamental nature of </a:t>
            </a:r>
            <a:r>
              <a:rPr lang="en-US" dirty="0" smtClean="0">
                <a:hlinkClick r:id="rId4" tooltip="Being"/>
              </a:rPr>
              <a:t>being</a:t>
            </a:r>
            <a:r>
              <a:rPr lang="en-US" dirty="0" smtClean="0"/>
              <a:t> and the </a:t>
            </a:r>
            <a:r>
              <a:rPr lang="en-US" dirty="0" smtClean="0">
                <a:hlinkClick r:id="rId5" tooltip="World"/>
              </a:rPr>
              <a:t>world</a:t>
            </a:r>
            <a:r>
              <a:rPr lang="en-US" dirty="0" smtClean="0"/>
              <a:t>,</a:t>
            </a:r>
            <a:r>
              <a:rPr lang="en-US" baseline="30000" dirty="0" smtClean="0">
                <a:hlinkClick r:id="rId6"/>
              </a:rPr>
              <a:t>[1]</a:t>
            </a:r>
            <a:r>
              <a:rPr lang="en-US" dirty="0" smtClean="0"/>
              <a:t> although the term is not easily defined.</a:t>
            </a:r>
            <a:r>
              <a:rPr lang="en-US" baseline="30000" dirty="0" smtClean="0">
                <a:hlinkClick r:id="rId7"/>
              </a:rPr>
              <a:t>[2]</a:t>
            </a:r>
            <a:r>
              <a:rPr lang="en-US" dirty="0" smtClean="0"/>
              <a:t> Traditionally, metaphysics attempts to answer two basic questions in the broadest possible terms:</a:t>
            </a:r>
          </a:p>
          <a:p>
            <a:r>
              <a:rPr lang="en-US" dirty="0" smtClean="0"/>
              <a:t>"What </a:t>
            </a:r>
            <a:r>
              <a:rPr lang="en-US" i="1" dirty="0" smtClean="0"/>
              <a:t>is there</a:t>
            </a:r>
            <a:r>
              <a:rPr lang="en-US" dirty="0" smtClean="0"/>
              <a:t>?"</a:t>
            </a:r>
          </a:p>
          <a:p>
            <a:r>
              <a:rPr lang="en-US" dirty="0" smtClean="0"/>
              <a:t>"What is it </a:t>
            </a:r>
            <a:r>
              <a:rPr lang="en-US" i="1" dirty="0" smtClean="0"/>
              <a:t>like</a:t>
            </a:r>
            <a:r>
              <a:rPr lang="en-US" dirty="0" smtClean="0"/>
              <a:t>?"</a:t>
            </a:r>
            <a:r>
              <a:rPr lang="en-US" baseline="30000" dirty="0" smtClean="0">
                <a:hlinkClick r:id="rId8"/>
              </a:rPr>
              <a:t>[3]</a:t>
            </a:r>
            <a:endParaRPr lang="en-US" dirty="0" smtClean="0"/>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1DB88DB-C79B-E546-ADDF-40F03A69CDFD}" type="slidenum">
              <a:rPr lang="en-US" smtClean="0"/>
              <a:t>30</a:t>
            </a:fld>
            <a:endParaRPr lang="en-US"/>
          </a:p>
        </p:txBody>
      </p:sp>
    </p:spTree>
    <p:extLst>
      <p:ext uri="{BB962C8B-B14F-4D97-AF65-F5344CB8AC3E}">
        <p14:creationId xmlns:p14="http://schemas.microsoft.com/office/powerpoint/2010/main" val="223524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reco</a:t>
            </a:r>
            <a:endParaRPr lang="en-US" dirty="0"/>
          </a:p>
        </p:txBody>
      </p:sp>
      <p:sp>
        <p:nvSpPr>
          <p:cNvPr id="4" name="Slide Number Placeholder 3"/>
          <p:cNvSpPr>
            <a:spLocks noGrp="1"/>
          </p:cNvSpPr>
          <p:nvPr>
            <p:ph type="sldNum" sz="quarter" idx="10"/>
          </p:nvPr>
        </p:nvSpPr>
        <p:spPr/>
        <p:txBody>
          <a:bodyPr/>
          <a:lstStyle/>
          <a:p>
            <a:fld id="{91DB88DB-C79B-E546-ADDF-40F03A69CDFD}" type="slidenum">
              <a:rPr lang="en-US" smtClean="0"/>
              <a:t>36</a:t>
            </a:fld>
            <a:endParaRPr lang="en-US"/>
          </a:p>
        </p:txBody>
      </p:sp>
    </p:spTree>
    <p:extLst>
      <p:ext uri="{BB962C8B-B14F-4D97-AF65-F5344CB8AC3E}">
        <p14:creationId xmlns:p14="http://schemas.microsoft.com/office/powerpoint/2010/main" val="50093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reco</a:t>
            </a:r>
            <a:endParaRPr lang="en-US" dirty="0"/>
          </a:p>
        </p:txBody>
      </p:sp>
      <p:sp>
        <p:nvSpPr>
          <p:cNvPr id="4" name="Slide Number Placeholder 3"/>
          <p:cNvSpPr>
            <a:spLocks noGrp="1"/>
          </p:cNvSpPr>
          <p:nvPr>
            <p:ph type="sldNum" sz="quarter" idx="10"/>
          </p:nvPr>
        </p:nvSpPr>
        <p:spPr/>
        <p:txBody>
          <a:bodyPr/>
          <a:lstStyle/>
          <a:p>
            <a:fld id="{91DB88DB-C79B-E546-ADDF-40F03A69CDFD}" type="slidenum">
              <a:rPr lang="en-US" smtClean="0"/>
              <a:t>37</a:t>
            </a:fld>
            <a:endParaRPr lang="en-US"/>
          </a:p>
        </p:txBody>
      </p:sp>
    </p:spTree>
    <p:extLst>
      <p:ext uri="{BB962C8B-B14F-4D97-AF65-F5344CB8AC3E}">
        <p14:creationId xmlns:p14="http://schemas.microsoft.com/office/powerpoint/2010/main" val="50093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B88DB-C79B-E546-ADDF-40F03A69CDFD}" type="slidenum">
              <a:rPr lang="en-US" smtClean="0"/>
              <a:t>50</a:t>
            </a:fld>
            <a:endParaRPr lang="en-US"/>
          </a:p>
        </p:txBody>
      </p:sp>
    </p:spTree>
    <p:extLst>
      <p:ext uri="{BB962C8B-B14F-4D97-AF65-F5344CB8AC3E}">
        <p14:creationId xmlns:p14="http://schemas.microsoft.com/office/powerpoint/2010/main" val="291480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7E35B4-80F7-8745-B364-B5DE0226B120}" type="datetimeFigureOut">
              <a:rPr lang="en-US" smtClean="0"/>
              <a:t>1/12/13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6CF-078C-744E-8E0C-A971A6D04219}" type="slidenum">
              <a:rPr lang="en-US" smtClean="0"/>
              <a:t>‹#›</a:t>
            </a:fld>
            <a:endParaRPr lang="en-US"/>
          </a:p>
        </p:txBody>
      </p:sp>
    </p:spTree>
    <p:extLst>
      <p:ext uri="{BB962C8B-B14F-4D97-AF65-F5344CB8AC3E}">
        <p14:creationId xmlns:p14="http://schemas.microsoft.com/office/powerpoint/2010/main" val="411333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E35B4-80F7-8745-B364-B5DE0226B120}" type="datetimeFigureOut">
              <a:rPr lang="en-US" smtClean="0"/>
              <a:t>1/12/13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6CF-078C-744E-8E0C-A971A6D04219}" type="slidenum">
              <a:rPr lang="en-US" smtClean="0"/>
              <a:t>‹#›</a:t>
            </a:fld>
            <a:endParaRPr lang="en-US"/>
          </a:p>
        </p:txBody>
      </p:sp>
    </p:spTree>
    <p:extLst>
      <p:ext uri="{BB962C8B-B14F-4D97-AF65-F5344CB8AC3E}">
        <p14:creationId xmlns:p14="http://schemas.microsoft.com/office/powerpoint/2010/main" val="2402070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E35B4-80F7-8745-B364-B5DE0226B120}" type="datetimeFigureOut">
              <a:rPr lang="en-US" smtClean="0"/>
              <a:t>1/12/13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6CF-078C-744E-8E0C-A971A6D04219}" type="slidenum">
              <a:rPr lang="en-US" smtClean="0"/>
              <a:t>‹#›</a:t>
            </a:fld>
            <a:endParaRPr lang="en-US"/>
          </a:p>
        </p:txBody>
      </p:sp>
    </p:spTree>
    <p:extLst>
      <p:ext uri="{BB962C8B-B14F-4D97-AF65-F5344CB8AC3E}">
        <p14:creationId xmlns:p14="http://schemas.microsoft.com/office/powerpoint/2010/main" val="1340852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7E35B4-80F7-8745-B364-B5DE0226B120}" type="datetimeFigureOut">
              <a:rPr lang="en-US" smtClean="0"/>
              <a:t>1/12/13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6CF-078C-744E-8E0C-A971A6D04219}" type="slidenum">
              <a:rPr lang="en-US" smtClean="0"/>
              <a:t>‹#›</a:t>
            </a:fld>
            <a:endParaRPr lang="en-US"/>
          </a:p>
        </p:txBody>
      </p:sp>
    </p:spTree>
    <p:extLst>
      <p:ext uri="{BB962C8B-B14F-4D97-AF65-F5344CB8AC3E}">
        <p14:creationId xmlns:p14="http://schemas.microsoft.com/office/powerpoint/2010/main" val="2252870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27E35B4-80F7-8745-B364-B5DE0226B120}" type="datetimeFigureOut">
              <a:rPr lang="en-US" smtClean="0"/>
              <a:t>1/12/13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2C76CF-078C-744E-8E0C-A971A6D04219}" type="slidenum">
              <a:rPr lang="en-US" smtClean="0"/>
              <a:t>‹#›</a:t>
            </a:fld>
            <a:endParaRPr lang="en-US"/>
          </a:p>
        </p:txBody>
      </p:sp>
    </p:spTree>
    <p:extLst>
      <p:ext uri="{BB962C8B-B14F-4D97-AF65-F5344CB8AC3E}">
        <p14:creationId xmlns:p14="http://schemas.microsoft.com/office/powerpoint/2010/main" val="24251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7E35B4-80F7-8745-B364-B5DE0226B120}" type="datetimeFigureOut">
              <a:rPr lang="en-US" smtClean="0"/>
              <a:t>1/12/13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C76CF-078C-744E-8E0C-A971A6D04219}" type="slidenum">
              <a:rPr lang="en-US" smtClean="0"/>
              <a:t>‹#›</a:t>
            </a:fld>
            <a:endParaRPr lang="en-US"/>
          </a:p>
        </p:txBody>
      </p:sp>
    </p:spTree>
    <p:extLst>
      <p:ext uri="{BB962C8B-B14F-4D97-AF65-F5344CB8AC3E}">
        <p14:creationId xmlns:p14="http://schemas.microsoft.com/office/powerpoint/2010/main" val="2192955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7E35B4-80F7-8745-B364-B5DE0226B120}" type="datetimeFigureOut">
              <a:rPr lang="en-US" smtClean="0"/>
              <a:t>1/12/13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2C76CF-078C-744E-8E0C-A971A6D04219}" type="slidenum">
              <a:rPr lang="en-US" smtClean="0"/>
              <a:t>‹#›</a:t>
            </a:fld>
            <a:endParaRPr lang="en-US"/>
          </a:p>
        </p:txBody>
      </p:sp>
    </p:spTree>
    <p:extLst>
      <p:ext uri="{BB962C8B-B14F-4D97-AF65-F5344CB8AC3E}">
        <p14:creationId xmlns:p14="http://schemas.microsoft.com/office/powerpoint/2010/main" val="1569715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7E35B4-80F7-8745-B364-B5DE0226B120}" type="datetimeFigureOut">
              <a:rPr lang="en-US" smtClean="0"/>
              <a:t>1/12/13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2C76CF-078C-744E-8E0C-A971A6D04219}" type="slidenum">
              <a:rPr lang="en-US" smtClean="0"/>
              <a:t>‹#›</a:t>
            </a:fld>
            <a:endParaRPr lang="en-US"/>
          </a:p>
        </p:txBody>
      </p:sp>
    </p:spTree>
    <p:extLst>
      <p:ext uri="{BB962C8B-B14F-4D97-AF65-F5344CB8AC3E}">
        <p14:creationId xmlns:p14="http://schemas.microsoft.com/office/powerpoint/2010/main" val="3779949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E35B4-80F7-8745-B364-B5DE0226B120}" type="datetimeFigureOut">
              <a:rPr lang="en-US" smtClean="0"/>
              <a:t>1/12/13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2C76CF-078C-744E-8E0C-A971A6D04219}" type="slidenum">
              <a:rPr lang="en-US" smtClean="0"/>
              <a:t>‹#›</a:t>
            </a:fld>
            <a:endParaRPr lang="en-US"/>
          </a:p>
        </p:txBody>
      </p:sp>
    </p:spTree>
    <p:extLst>
      <p:ext uri="{BB962C8B-B14F-4D97-AF65-F5344CB8AC3E}">
        <p14:creationId xmlns:p14="http://schemas.microsoft.com/office/powerpoint/2010/main" val="3808406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E35B4-80F7-8745-B364-B5DE0226B120}" type="datetimeFigureOut">
              <a:rPr lang="en-US" smtClean="0"/>
              <a:t>1/12/13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C76CF-078C-744E-8E0C-A971A6D04219}" type="slidenum">
              <a:rPr lang="en-US" smtClean="0"/>
              <a:t>‹#›</a:t>
            </a:fld>
            <a:endParaRPr lang="en-US"/>
          </a:p>
        </p:txBody>
      </p:sp>
    </p:spTree>
    <p:extLst>
      <p:ext uri="{BB962C8B-B14F-4D97-AF65-F5344CB8AC3E}">
        <p14:creationId xmlns:p14="http://schemas.microsoft.com/office/powerpoint/2010/main" val="4383973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27E35B4-80F7-8745-B364-B5DE0226B120}" type="datetimeFigureOut">
              <a:rPr lang="en-US" smtClean="0"/>
              <a:t>1/12/13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2C76CF-078C-744E-8E0C-A971A6D04219}" type="slidenum">
              <a:rPr lang="en-US" smtClean="0"/>
              <a:t>‹#›</a:t>
            </a:fld>
            <a:endParaRPr lang="en-US"/>
          </a:p>
        </p:txBody>
      </p:sp>
    </p:spTree>
    <p:extLst>
      <p:ext uri="{BB962C8B-B14F-4D97-AF65-F5344CB8AC3E}">
        <p14:creationId xmlns:p14="http://schemas.microsoft.com/office/powerpoint/2010/main" val="16194570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7E35B4-80F7-8745-B364-B5DE0226B120}" type="datetimeFigureOut">
              <a:rPr lang="en-US" smtClean="0"/>
              <a:t>1/12/13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2C76CF-078C-744E-8E0C-A971A6D04219}" type="slidenum">
              <a:rPr lang="en-US" smtClean="0"/>
              <a:t>‹#›</a:t>
            </a:fld>
            <a:endParaRPr lang="en-US"/>
          </a:p>
        </p:txBody>
      </p:sp>
    </p:spTree>
    <p:extLst>
      <p:ext uri="{BB962C8B-B14F-4D97-AF65-F5344CB8AC3E}">
        <p14:creationId xmlns:p14="http://schemas.microsoft.com/office/powerpoint/2010/main" val="3758113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10.x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3.pn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 Id="rId3"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tags" Target="../tags/tag14.x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2.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tags" Target="../tags/tag15.xml"/><Relationship Id="rId2"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tags" Target="../tags/tag16.x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17.x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tags" Target="../tags/tag18.x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tags" Target="../tags/tag19.x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tags" Target="../tags/tag20.xml"/><Relationship Id="rId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25.png"/><Relationship Id="rId1" Type="http://schemas.openxmlformats.org/officeDocument/2006/relationships/tags" Target="../tags/tag21.x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22.x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23.x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24.xml"/><Relationship Id="rId2"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25.x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26.x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27.x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28.xml"/><Relationship Id="rId2"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1" Type="http://schemas.openxmlformats.org/officeDocument/2006/relationships/image" Target="../media/image27.png"/><Relationship Id="rId12" Type="http://schemas.openxmlformats.org/officeDocument/2006/relationships/image" Target="../media/image28.png"/><Relationship Id="rId13" Type="http://schemas.openxmlformats.org/officeDocument/2006/relationships/image" Target="../media/image29.png"/><Relationship Id="rId14" Type="http://schemas.openxmlformats.org/officeDocument/2006/relationships/image" Target="../media/image30.png"/><Relationship Id="rId15" Type="http://schemas.openxmlformats.org/officeDocument/2006/relationships/image" Target="../media/image31.png"/><Relationship Id="rId1" Type="http://schemas.openxmlformats.org/officeDocument/2006/relationships/tags" Target="../tags/tag29.xml"/><Relationship Id="rId2" Type="http://schemas.openxmlformats.org/officeDocument/2006/relationships/slideLayout" Target="../slideLayouts/slideLayout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26.png"/></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tags" Target="../tags/tag30.x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31.x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32.x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tags" Target="../tags/tag33.x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png"/><Relationship Id="rId7" Type="http://schemas.openxmlformats.org/officeDocument/2006/relationships/image" Target="../media/image4.png"/><Relationship Id="rId8" Type="http://schemas.openxmlformats.org/officeDocument/2006/relationships/image" Target="../media/image5.png"/><Relationship Id="rId9" Type="http://schemas.openxmlformats.org/officeDocument/2006/relationships/image" Target="../media/image6.png"/><Relationship Id="rId10" Type="http://schemas.openxmlformats.org/officeDocument/2006/relationships/image" Target="../media/image7.png"/><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3.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 Type="http://schemas.openxmlformats.org/officeDocument/2006/relationships/tags" Target="../tags/tag4.x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824" y="1932817"/>
            <a:ext cx="7772400" cy="811690"/>
          </a:xfrm>
        </p:spPr>
        <p:txBody>
          <a:bodyPr>
            <a:noAutofit/>
          </a:bodyPr>
          <a:lstStyle/>
          <a:p>
            <a:r>
              <a:rPr lang="en-US" sz="6000" dirty="0" smtClean="0"/>
              <a:t>Team Science</a:t>
            </a:r>
            <a:br>
              <a:rPr lang="en-US" sz="6000" dirty="0" smtClean="0"/>
            </a:br>
            <a:endParaRPr lang="en-US" sz="5400" dirty="0">
              <a:solidFill>
                <a:srgbClr val="7F7F7F"/>
              </a:solidFill>
            </a:endParaRPr>
          </a:p>
        </p:txBody>
      </p:sp>
      <p:sp>
        <p:nvSpPr>
          <p:cNvPr id="3" name="Subtitle 2"/>
          <p:cNvSpPr>
            <a:spLocks noGrp="1"/>
          </p:cNvSpPr>
          <p:nvPr>
            <p:ph type="subTitle" idx="1"/>
          </p:nvPr>
        </p:nvSpPr>
        <p:spPr>
          <a:xfrm>
            <a:off x="127005" y="4762500"/>
            <a:ext cx="8931428" cy="1752600"/>
          </a:xfrm>
        </p:spPr>
        <p:txBody>
          <a:bodyPr>
            <a:normAutofit/>
          </a:bodyPr>
          <a:lstStyle/>
          <a:p>
            <a:r>
              <a:rPr lang="en-US" smtClean="0"/>
              <a:t>Emily Read</a:t>
            </a:r>
          </a:p>
          <a:p>
            <a:r>
              <a:rPr lang="en-US" dirty="0" smtClean="0"/>
              <a:t>GLEON Fellowship Program </a:t>
            </a:r>
            <a:r>
              <a:rPr lang="en-US" dirty="0" smtClean="0"/>
              <a:t>January 2013 Workshop</a:t>
            </a:r>
          </a:p>
          <a:p>
            <a:r>
              <a:rPr lang="en-US" dirty="0" smtClean="0"/>
              <a:t>Sunapee, NH </a:t>
            </a:r>
            <a:endParaRPr lang="en-US" dirty="0"/>
          </a:p>
        </p:txBody>
      </p:sp>
      <p:pic>
        <p:nvPicPr>
          <p:cNvPr id="4" name="Picture 3"/>
          <p:cNvPicPr>
            <a:picLocks noChangeAspect="1"/>
          </p:cNvPicPr>
          <p:nvPr/>
        </p:nvPicPr>
        <p:blipFill>
          <a:blip r:embed="rId2"/>
          <a:stretch>
            <a:fillRect/>
          </a:stretch>
        </p:blipFill>
        <p:spPr>
          <a:xfrm>
            <a:off x="3105507" y="2371749"/>
            <a:ext cx="3043425" cy="2229908"/>
          </a:xfrm>
          <a:prstGeom prst="rect">
            <a:avLst/>
          </a:prstGeom>
        </p:spPr>
      </p:pic>
      <p:grpSp>
        <p:nvGrpSpPr>
          <p:cNvPr id="13" name="Group 12"/>
          <p:cNvGrpSpPr/>
          <p:nvPr/>
        </p:nvGrpSpPr>
        <p:grpSpPr>
          <a:xfrm>
            <a:off x="127004" y="258403"/>
            <a:ext cx="8931429" cy="1017335"/>
            <a:chOff x="-80071" y="258403"/>
            <a:chExt cx="8931429" cy="1017335"/>
          </a:xfrm>
        </p:grpSpPr>
        <p:pic>
          <p:nvPicPr>
            <p:cNvPr id="14" name="Picture 13"/>
            <p:cNvPicPr>
              <a:picLocks noChangeAspect="1"/>
            </p:cNvPicPr>
            <p:nvPr/>
          </p:nvPicPr>
          <p:blipFill>
            <a:blip r:embed="rId3"/>
            <a:stretch>
              <a:fillRect/>
            </a:stretch>
          </p:blipFill>
          <p:spPr>
            <a:xfrm>
              <a:off x="1292546" y="259649"/>
              <a:ext cx="1621841" cy="1006408"/>
            </a:xfrm>
            <a:prstGeom prst="rect">
              <a:avLst/>
            </a:prstGeom>
          </p:spPr>
        </p:pic>
        <p:pic>
          <p:nvPicPr>
            <p:cNvPr id="15" name="Picture 14"/>
            <p:cNvPicPr>
              <a:picLocks noChangeAspect="1"/>
            </p:cNvPicPr>
            <p:nvPr/>
          </p:nvPicPr>
          <p:blipFill>
            <a:blip r:embed="rId4"/>
            <a:stretch>
              <a:fillRect/>
            </a:stretch>
          </p:blipFill>
          <p:spPr>
            <a:xfrm>
              <a:off x="5945912" y="274502"/>
              <a:ext cx="1516358" cy="998774"/>
            </a:xfrm>
            <a:prstGeom prst="rect">
              <a:avLst/>
            </a:prstGeom>
          </p:spPr>
        </p:pic>
        <p:pic>
          <p:nvPicPr>
            <p:cNvPr id="17" name="Picture 16"/>
            <p:cNvPicPr>
              <a:picLocks noChangeAspect="1"/>
            </p:cNvPicPr>
            <p:nvPr/>
          </p:nvPicPr>
          <p:blipFill>
            <a:blip r:embed="rId5"/>
            <a:stretch>
              <a:fillRect/>
            </a:stretch>
          </p:blipFill>
          <p:spPr>
            <a:xfrm>
              <a:off x="2991077" y="269861"/>
              <a:ext cx="1341169" cy="1005877"/>
            </a:xfrm>
            <a:prstGeom prst="rect">
              <a:avLst/>
            </a:prstGeom>
          </p:spPr>
        </p:pic>
        <p:pic>
          <p:nvPicPr>
            <p:cNvPr id="18" name="Picture 17"/>
            <p:cNvPicPr>
              <a:picLocks noChangeAspect="1"/>
            </p:cNvPicPr>
            <p:nvPr/>
          </p:nvPicPr>
          <p:blipFill>
            <a:blip r:embed="rId6"/>
            <a:stretch>
              <a:fillRect/>
            </a:stretch>
          </p:blipFill>
          <p:spPr>
            <a:xfrm>
              <a:off x="7523654" y="272857"/>
              <a:ext cx="1327704" cy="994497"/>
            </a:xfrm>
            <a:prstGeom prst="rect">
              <a:avLst/>
            </a:prstGeom>
          </p:spPr>
        </p:pic>
        <p:pic>
          <p:nvPicPr>
            <p:cNvPr id="19" name="Picture 18"/>
            <p:cNvPicPr>
              <a:picLocks noChangeAspect="1"/>
            </p:cNvPicPr>
            <p:nvPr/>
          </p:nvPicPr>
          <p:blipFill>
            <a:blip r:embed="rId7"/>
            <a:stretch>
              <a:fillRect/>
            </a:stretch>
          </p:blipFill>
          <p:spPr>
            <a:xfrm>
              <a:off x="4414576" y="258403"/>
              <a:ext cx="1467556" cy="994497"/>
            </a:xfrm>
            <a:prstGeom prst="rect">
              <a:avLst/>
            </a:prstGeom>
          </p:spPr>
        </p:pic>
        <p:pic>
          <p:nvPicPr>
            <p:cNvPr id="20" name="Picture 19"/>
            <p:cNvPicPr>
              <a:picLocks noChangeAspect="1"/>
            </p:cNvPicPr>
            <p:nvPr/>
          </p:nvPicPr>
          <p:blipFill>
            <a:blip r:embed="rId8"/>
            <a:stretch>
              <a:fillRect/>
            </a:stretch>
          </p:blipFill>
          <p:spPr>
            <a:xfrm>
              <a:off x="-80071" y="271251"/>
              <a:ext cx="1319455" cy="988320"/>
            </a:xfrm>
            <a:prstGeom prst="rect">
              <a:avLst/>
            </a:prstGeom>
          </p:spPr>
        </p:pic>
      </p:grpSp>
    </p:spTree>
    <p:extLst>
      <p:ext uri="{BB962C8B-B14F-4D97-AF65-F5344CB8AC3E}">
        <p14:creationId xmlns:p14="http://schemas.microsoft.com/office/powerpoint/2010/main" val="4265074400"/>
      </p:ext>
    </p:extLst>
  </p:cSld>
  <p:clrMapOvr>
    <a:masterClrMapping/>
  </p:clrMapOvr>
  <mc:AlternateContent xmlns:mc="http://schemas.openxmlformats.org/markup-compatibility/2006" xmlns:p14="http://schemas.microsoft.com/office/powerpoint/2010/main">
    <mc:Choice Requires="p14">
      <p:transition spd="slow" p14:dur="2000" advTm="99826"/>
    </mc:Choice>
    <mc:Fallback xmlns="">
      <p:transition xmlns:p14="http://schemas.microsoft.com/office/powerpoint/2010/main" spd="slow" advTm="9982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80" y="1071645"/>
            <a:ext cx="8229600" cy="714820"/>
          </a:xfrm>
        </p:spPr>
        <p:txBody>
          <a:bodyPr>
            <a:normAutofit fontScale="90000"/>
          </a:bodyPr>
          <a:lstStyle/>
          <a:p>
            <a:r>
              <a:rPr lang="en-US" sz="4000" dirty="0" smtClean="0"/>
              <a:t>Interdisciplinary science addressed by GLEON members</a:t>
            </a:r>
            <a:endParaRPr lang="en-US" sz="4000" dirty="0"/>
          </a:p>
        </p:txBody>
      </p:sp>
      <p:sp>
        <p:nvSpPr>
          <p:cNvPr id="3" name="Content Placeholder 2"/>
          <p:cNvSpPr>
            <a:spLocks noGrp="1"/>
          </p:cNvSpPr>
          <p:nvPr>
            <p:ph idx="1"/>
          </p:nvPr>
        </p:nvSpPr>
        <p:spPr>
          <a:xfrm>
            <a:off x="457200" y="2177254"/>
            <a:ext cx="8229600" cy="3948909"/>
          </a:xfrm>
        </p:spPr>
        <p:txBody>
          <a:bodyPr>
            <a:noAutofit/>
          </a:bodyPr>
          <a:lstStyle/>
          <a:p>
            <a:pPr>
              <a:lnSpc>
                <a:spcPct val="90000"/>
              </a:lnSpc>
            </a:pPr>
            <a:r>
              <a:rPr lang="en-US" sz="2000" dirty="0" smtClean="0"/>
              <a:t>How do physical and biological processes control dissolved oxygen variability over scales of minutes to days? </a:t>
            </a:r>
          </a:p>
          <a:p>
            <a:pPr lvl="1">
              <a:lnSpc>
                <a:spcPct val="90000"/>
              </a:lnSpc>
            </a:pPr>
            <a:r>
              <a:rPr lang="en-US" sz="1800" dirty="0" smtClean="0"/>
              <a:t>Ecology, ecosystem science and computer science: </a:t>
            </a:r>
            <a:r>
              <a:rPr lang="en-US" sz="1800" dirty="0" err="1" smtClean="0"/>
              <a:t>Langman</a:t>
            </a:r>
            <a:r>
              <a:rPr lang="en-US" sz="1800" dirty="0" smtClean="0"/>
              <a:t> et al. 2010</a:t>
            </a:r>
            <a:endParaRPr lang="en-US" sz="1800" dirty="0"/>
          </a:p>
          <a:p>
            <a:pPr>
              <a:lnSpc>
                <a:spcPct val="90000"/>
              </a:lnSpc>
            </a:pPr>
            <a:r>
              <a:rPr lang="en-US" sz="2000" dirty="0" smtClean="0"/>
              <a:t>Create a software tool to process high frequency physical lake data and output meaningful physical indices</a:t>
            </a:r>
          </a:p>
          <a:p>
            <a:pPr lvl="1">
              <a:lnSpc>
                <a:spcPct val="90000"/>
              </a:lnSpc>
            </a:pPr>
            <a:r>
              <a:rPr lang="en-US" sz="1800" dirty="0" smtClean="0"/>
              <a:t>Physical limnology, ecology, hydrodynamics, civil engineering: Read et al. 2011</a:t>
            </a:r>
            <a:endParaRPr lang="en-US" sz="1800" dirty="0"/>
          </a:p>
          <a:p>
            <a:pPr>
              <a:lnSpc>
                <a:spcPct val="90000"/>
              </a:lnSpc>
            </a:pPr>
            <a:r>
              <a:rPr lang="en-US" sz="2000" dirty="0" smtClean="0"/>
              <a:t>How do weather-related episodic events affect water quality globally?</a:t>
            </a:r>
          </a:p>
          <a:p>
            <a:pPr lvl="1">
              <a:lnSpc>
                <a:spcPct val="90000"/>
              </a:lnSpc>
            </a:pPr>
            <a:r>
              <a:rPr lang="en-US" sz="1800" dirty="0" smtClean="0"/>
              <a:t>Limnology, ecology, physical limnology, biogeochemistry: Jennings et al. 2012</a:t>
            </a:r>
          </a:p>
          <a:p>
            <a:pPr>
              <a:lnSpc>
                <a:spcPct val="90000"/>
              </a:lnSpc>
            </a:pPr>
            <a:r>
              <a:rPr lang="en-US" sz="2000" dirty="0" smtClean="0"/>
              <a:t>What is the ability of an aquatic ecosystem model to predict high-frequency harmful algal blooms?</a:t>
            </a:r>
          </a:p>
          <a:p>
            <a:pPr lvl="1">
              <a:lnSpc>
                <a:spcPct val="90000"/>
              </a:lnSpc>
            </a:pPr>
            <a:r>
              <a:rPr lang="en-US" sz="1800" dirty="0" smtClean="0"/>
              <a:t>Limnology, ecology, microbial ecology, physical limnology, ecosystem modeling, computer science: Kara et al. 2012</a:t>
            </a:r>
            <a:endParaRPr lang="en-US" sz="1800" dirty="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1129641939"/>
      </p:ext>
    </p:extLst>
  </p:cSld>
  <p:clrMapOvr>
    <a:masterClrMapping/>
  </p:clrMapOvr>
  <mc:AlternateContent xmlns:mc="http://schemas.openxmlformats.org/markup-compatibility/2006" xmlns:p14="http://schemas.microsoft.com/office/powerpoint/2010/main">
    <mc:Choice Requires="p14">
      <p:transition spd="slow" p14:dur="2000" advTm="10715"/>
    </mc:Choice>
    <mc:Fallback xmlns="">
      <p:transition xmlns:p14="http://schemas.microsoft.com/office/powerpoint/2010/main" spd="slow" advTm="1071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085"/>
            <a:ext cx="8229600" cy="1143000"/>
          </a:xfrm>
        </p:spPr>
        <p:txBody>
          <a:bodyPr>
            <a:normAutofit/>
          </a:bodyPr>
          <a:lstStyle/>
          <a:p>
            <a:r>
              <a:rPr lang="en-US" sz="3200" dirty="0" smtClean="0"/>
              <a:t>Why is team science important?	</a:t>
            </a:r>
            <a:endParaRPr lang="en-US" sz="3200" dirty="0"/>
          </a:p>
        </p:txBody>
      </p:sp>
      <p:sp>
        <p:nvSpPr>
          <p:cNvPr id="3" name="Content Placeholder 2"/>
          <p:cNvSpPr>
            <a:spLocks noGrp="1"/>
          </p:cNvSpPr>
          <p:nvPr>
            <p:ph idx="1"/>
          </p:nvPr>
        </p:nvSpPr>
        <p:spPr>
          <a:xfrm>
            <a:off x="457200" y="2084666"/>
            <a:ext cx="8229600" cy="4041497"/>
          </a:xfrm>
        </p:spPr>
        <p:txBody>
          <a:bodyPr>
            <a:normAutofit lnSpcReduction="10000"/>
          </a:bodyPr>
          <a:lstStyle/>
          <a:p>
            <a:pPr>
              <a:lnSpc>
                <a:spcPct val="130000"/>
              </a:lnSpc>
            </a:pPr>
            <a:r>
              <a:rPr lang="en-US" sz="2400" dirty="0" smtClean="0"/>
              <a:t>Complex science questions </a:t>
            </a:r>
            <a:r>
              <a:rPr lang="en-US" sz="2400" b="1" dirty="0" smtClean="0"/>
              <a:t>require collaboration </a:t>
            </a:r>
          </a:p>
          <a:p>
            <a:pPr>
              <a:lnSpc>
                <a:spcPct val="130000"/>
              </a:lnSpc>
            </a:pPr>
            <a:r>
              <a:rPr lang="en-US" sz="2400" dirty="0" smtClean="0"/>
              <a:t>Funding agencies (e.g., NIH) and societies (e.g., NAS) have recognized this</a:t>
            </a:r>
          </a:p>
          <a:p>
            <a:pPr>
              <a:lnSpc>
                <a:spcPct val="130000"/>
              </a:lnSpc>
            </a:pPr>
            <a:r>
              <a:rPr lang="en-US" sz="2400" dirty="0" smtClean="0"/>
              <a:t>You will likely be asked to </a:t>
            </a:r>
            <a:r>
              <a:rPr lang="en-US" sz="2400" b="1" dirty="0" smtClean="0"/>
              <a:t>participate in </a:t>
            </a:r>
            <a:r>
              <a:rPr lang="en-US" sz="2400" dirty="0" smtClean="0"/>
              <a:t>or </a:t>
            </a:r>
            <a:r>
              <a:rPr lang="en-US" sz="2400" b="1" dirty="0" smtClean="0"/>
              <a:t>lead</a:t>
            </a:r>
            <a:r>
              <a:rPr lang="en-US" sz="2400" dirty="0" smtClean="0"/>
              <a:t> a collaborative team science project in the future</a:t>
            </a:r>
          </a:p>
          <a:p>
            <a:pPr>
              <a:lnSpc>
                <a:spcPct val="130000"/>
              </a:lnSpc>
            </a:pPr>
            <a:r>
              <a:rPr lang="en-US" sz="2400" dirty="0" smtClean="0"/>
              <a:t>Understanding </a:t>
            </a:r>
            <a:r>
              <a:rPr lang="en-US" sz="2400" b="1" dirty="0" smtClean="0"/>
              <a:t>best practices for team science </a:t>
            </a:r>
            <a:r>
              <a:rPr lang="en-US" sz="2400" dirty="0" smtClean="0"/>
              <a:t>will improve other professional interpersonal interactions</a:t>
            </a:r>
          </a:p>
          <a:p>
            <a:pPr lvl="1">
              <a:lnSpc>
                <a:spcPct val="130000"/>
              </a:lnSpc>
            </a:pPr>
            <a:r>
              <a:rPr lang="en-US" sz="2000" dirty="0" smtClean="0"/>
              <a:t>Mentor-protégé relations, collaborations, personal relationships (?)</a:t>
            </a:r>
          </a:p>
        </p:txBody>
      </p:sp>
      <p:grpSp>
        <p:nvGrpSpPr>
          <p:cNvPr id="20" name="Group 19"/>
          <p:cNvGrpSpPr/>
          <p:nvPr/>
        </p:nvGrpSpPr>
        <p:grpSpPr>
          <a:xfrm>
            <a:off x="-13803" y="72015"/>
            <a:ext cx="9199218" cy="465462"/>
            <a:chOff x="-179463" y="72015"/>
            <a:chExt cx="9199218" cy="465462"/>
          </a:xfrm>
        </p:grpSpPr>
        <p:grpSp>
          <p:nvGrpSpPr>
            <p:cNvPr id="21" name="Group 20"/>
            <p:cNvGrpSpPr/>
            <p:nvPr/>
          </p:nvGrpSpPr>
          <p:grpSpPr>
            <a:xfrm>
              <a:off x="4435566" y="72015"/>
              <a:ext cx="4584189" cy="459177"/>
              <a:chOff x="56896" y="24167"/>
              <a:chExt cx="9027680" cy="904260"/>
            </a:xfrm>
          </p:grpSpPr>
          <p:pic>
            <p:nvPicPr>
              <p:cNvPr id="30" name="Picture 29"/>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31" name="Picture 30"/>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32" name="Picture 31"/>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33" name="Picture 32"/>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34" name="Picture 33"/>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35" name="Picture 34"/>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36" name="Picture 35"/>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22" name="Group 21"/>
            <p:cNvGrpSpPr/>
            <p:nvPr/>
          </p:nvGrpSpPr>
          <p:grpSpPr>
            <a:xfrm>
              <a:off x="-179463" y="78300"/>
              <a:ext cx="4584189" cy="459177"/>
              <a:chOff x="56896" y="24167"/>
              <a:chExt cx="9027680" cy="904260"/>
            </a:xfrm>
          </p:grpSpPr>
          <p:pic>
            <p:nvPicPr>
              <p:cNvPr id="23" name="Picture 22"/>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4" name="Picture 23"/>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5" name="Picture 24"/>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6" name="Picture 25"/>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7" name="Picture 26"/>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8" name="Picture 27"/>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9" name="Picture 28"/>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1075114054"/>
      </p:ext>
    </p:extLst>
  </p:cSld>
  <p:clrMapOvr>
    <a:masterClrMapping/>
  </p:clrMapOvr>
  <mc:AlternateContent xmlns:mc="http://schemas.openxmlformats.org/markup-compatibility/2006" xmlns:p14="http://schemas.microsoft.com/office/powerpoint/2010/main">
    <mc:Choice Requires="p14">
      <p:transition spd="slow" p14:dur="2000" advTm="57319"/>
    </mc:Choice>
    <mc:Fallback xmlns="">
      <p:transition xmlns:p14="http://schemas.microsoft.com/office/powerpoint/2010/main" spd="slow" advTm="5731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692" y="1235574"/>
            <a:ext cx="8229600" cy="1143000"/>
          </a:xfrm>
        </p:spPr>
        <p:txBody>
          <a:bodyPr>
            <a:normAutofit/>
          </a:bodyPr>
          <a:lstStyle/>
          <a:p>
            <a:r>
              <a:rPr lang="en-US" sz="4000" dirty="0" smtClean="0"/>
              <a:t>Are you prepared to </a:t>
            </a:r>
            <a:endParaRPr lang="en-US" sz="4000" dirty="0"/>
          </a:p>
        </p:txBody>
      </p:sp>
      <p:sp>
        <p:nvSpPr>
          <p:cNvPr id="3" name="Content Placeholder 2"/>
          <p:cNvSpPr>
            <a:spLocks noGrp="1"/>
          </p:cNvSpPr>
          <p:nvPr>
            <p:ph idx="1"/>
          </p:nvPr>
        </p:nvSpPr>
        <p:spPr>
          <a:xfrm>
            <a:off x="457200" y="2498837"/>
            <a:ext cx="8229600" cy="3627325"/>
          </a:xfrm>
        </p:spPr>
        <p:txBody>
          <a:bodyPr>
            <a:normAutofit lnSpcReduction="10000"/>
          </a:bodyPr>
          <a:lstStyle/>
          <a:p>
            <a:pPr marL="342900" lvl="1" indent="-342900">
              <a:buFont typeface="Arial"/>
              <a:buChar char="•"/>
            </a:pPr>
            <a:r>
              <a:rPr lang="en-US" sz="2400" dirty="0" smtClean="0"/>
              <a:t>Give </a:t>
            </a:r>
            <a:r>
              <a:rPr lang="en-US" sz="2400" dirty="0"/>
              <a:t>and receive </a:t>
            </a:r>
            <a:r>
              <a:rPr lang="en-US" sz="2400" b="1" dirty="0"/>
              <a:t>constructive</a:t>
            </a:r>
            <a:r>
              <a:rPr lang="en-US" sz="2400" dirty="0"/>
              <a:t> </a:t>
            </a:r>
            <a:r>
              <a:rPr lang="en-US" sz="2400" dirty="0" smtClean="0"/>
              <a:t>feedback</a:t>
            </a:r>
          </a:p>
          <a:p>
            <a:pPr marL="342900" lvl="1" indent="-342900">
              <a:buFont typeface="Arial"/>
              <a:buChar char="•"/>
            </a:pPr>
            <a:r>
              <a:rPr lang="en-US" sz="2400" b="1" dirty="0" smtClean="0"/>
              <a:t>Share</a:t>
            </a:r>
            <a:r>
              <a:rPr lang="en-US" sz="2400" dirty="0" smtClean="0"/>
              <a:t> </a:t>
            </a:r>
            <a:r>
              <a:rPr lang="en-US" sz="2400" dirty="0"/>
              <a:t>data, credit, and decision making with team members</a:t>
            </a:r>
          </a:p>
          <a:p>
            <a:r>
              <a:rPr lang="en-US" sz="2400" b="1" dirty="0" smtClean="0"/>
              <a:t>Recognize</a:t>
            </a:r>
            <a:r>
              <a:rPr lang="en-US" sz="2400" dirty="0" smtClean="0"/>
              <a:t> that others don’t necessarily share your understanding and perceptions</a:t>
            </a:r>
          </a:p>
          <a:p>
            <a:r>
              <a:rPr lang="en-US" sz="2400" dirty="0" smtClean="0"/>
              <a:t>Consider many options and possibilities for how </a:t>
            </a:r>
            <a:r>
              <a:rPr lang="en-US" sz="2400" b="1" dirty="0" smtClean="0"/>
              <a:t>others perceive </a:t>
            </a:r>
            <a:r>
              <a:rPr lang="en-US" sz="2400" dirty="0" smtClean="0"/>
              <a:t>an experience</a:t>
            </a:r>
          </a:p>
          <a:p>
            <a:r>
              <a:rPr lang="en-US" sz="2400" dirty="0" smtClean="0"/>
              <a:t>Appreciate that </a:t>
            </a:r>
            <a:r>
              <a:rPr lang="en-US" sz="2400" b="1" dirty="0" smtClean="0"/>
              <a:t>different understandings </a:t>
            </a:r>
            <a:r>
              <a:rPr lang="en-US" sz="2400" dirty="0" smtClean="0"/>
              <a:t>and perceptions of experiences </a:t>
            </a:r>
            <a:r>
              <a:rPr lang="en-US" sz="2400" b="1" dirty="0" smtClean="0"/>
              <a:t>do not have to threaten your identity</a:t>
            </a:r>
            <a:r>
              <a:rPr lang="en-US" sz="2400" dirty="0" smtClean="0"/>
              <a:t> and relationships</a:t>
            </a:r>
          </a:p>
          <a:p>
            <a:endParaRPr lang="en-US" sz="2400" dirty="0"/>
          </a:p>
          <a:p>
            <a:pPr marL="0" indent="0">
              <a:buNone/>
            </a:pPr>
            <a:endParaRPr lang="en-US" sz="2400" dirty="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2838259100"/>
      </p:ext>
    </p:extLst>
  </p:cSld>
  <p:clrMapOvr>
    <a:masterClrMapping/>
  </p:clrMapOvr>
  <mc:AlternateContent xmlns:mc="http://schemas.openxmlformats.org/markup-compatibility/2006" xmlns:p14="http://schemas.microsoft.com/office/powerpoint/2010/main">
    <mc:Choice Requires="p14">
      <p:transition spd="slow" p14:dur="2000" advTm="42373"/>
    </mc:Choice>
    <mc:Fallback xmlns="">
      <p:transition xmlns:p14="http://schemas.microsoft.com/office/powerpoint/2010/main" spd="slow" advTm="4237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0730" y="826162"/>
            <a:ext cx="5068935" cy="2102461"/>
          </a:xfrm>
        </p:spPr>
        <p:txBody>
          <a:bodyPr>
            <a:noAutofit/>
          </a:bodyPr>
          <a:lstStyle/>
          <a:p>
            <a:r>
              <a:rPr lang="en-US" sz="3200" dirty="0" smtClean="0"/>
              <a:t>Best practices for building a research team</a:t>
            </a:r>
            <a:endParaRPr lang="en-US" sz="3200" dirty="0"/>
          </a:p>
        </p:txBody>
      </p:sp>
      <p:pic>
        <p:nvPicPr>
          <p:cNvPr id="5" name="Content Placeholder 4"/>
          <p:cNvPicPr>
            <a:picLocks noGrp="1" noChangeAspect="1"/>
          </p:cNvPicPr>
          <p:nvPr>
            <p:ph idx="1"/>
          </p:nvPr>
        </p:nvPicPr>
        <p:blipFill>
          <a:blip r:embed="rId2"/>
          <a:srcRect t="7997" b="7997"/>
          <a:stretch>
            <a:fillRect/>
          </a:stretch>
        </p:blipFill>
        <p:spPr>
          <a:xfrm>
            <a:off x="1710814" y="2928624"/>
            <a:ext cx="5939631" cy="3266568"/>
          </a:xfrm>
        </p:spPr>
      </p:pic>
      <p:grpSp>
        <p:nvGrpSpPr>
          <p:cNvPr id="4" name="Group 3"/>
          <p:cNvGrpSpPr/>
          <p:nvPr/>
        </p:nvGrpSpPr>
        <p:grpSpPr>
          <a:xfrm>
            <a:off x="-13803" y="72015"/>
            <a:ext cx="9199218" cy="465462"/>
            <a:chOff x="-179463" y="72015"/>
            <a:chExt cx="9199218" cy="465462"/>
          </a:xfrm>
        </p:grpSpPr>
        <p:grpSp>
          <p:nvGrpSpPr>
            <p:cNvPr id="6" name="Group 5"/>
            <p:cNvGrpSpPr/>
            <p:nvPr/>
          </p:nvGrpSpPr>
          <p:grpSpPr>
            <a:xfrm>
              <a:off x="4435566" y="72015"/>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7" name="Group 6"/>
            <p:cNvGrpSpPr/>
            <p:nvPr/>
          </p:nvGrpSpPr>
          <p:grpSpPr>
            <a:xfrm>
              <a:off x="-179463" y="78300"/>
              <a:ext cx="4584189" cy="459177"/>
              <a:chOff x="56896" y="24167"/>
              <a:chExt cx="9027680" cy="904260"/>
            </a:xfrm>
          </p:grpSpPr>
          <p:pic>
            <p:nvPicPr>
              <p:cNvPr id="8" name="Picture 7"/>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9" name="Picture 8"/>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0" name="Picture 9"/>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1" name="Picture 10"/>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2" name="Picture 11"/>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3" name="Picture 12"/>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4" name="Picture 13"/>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2586479476"/>
      </p:ext>
    </p:extLst>
  </p:cSld>
  <p:clrMapOvr>
    <a:masterClrMapping/>
  </p:clrMapOvr>
  <mc:AlternateContent xmlns:mc="http://schemas.openxmlformats.org/markup-compatibility/2006" xmlns:p14="http://schemas.microsoft.com/office/powerpoint/2010/main">
    <mc:Choice Requires="p14">
      <p:transition spd="slow" p14:dur="2000" advTm="9776"/>
    </mc:Choice>
    <mc:Fallback xmlns="">
      <p:transition xmlns:p14="http://schemas.microsoft.com/office/powerpoint/2010/main" spd="slow" advTm="9776"/>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1" y="846138"/>
            <a:ext cx="9247623" cy="1143000"/>
          </a:xfrm>
        </p:spPr>
        <p:txBody>
          <a:bodyPr>
            <a:noAutofit/>
          </a:bodyPr>
          <a:lstStyle/>
          <a:p>
            <a:r>
              <a:rPr lang="en-US" sz="3600" dirty="0" smtClean="0"/>
              <a:t>Best practices for building a research team</a:t>
            </a:r>
            <a:endParaRPr lang="en-US" sz="3600" dirty="0"/>
          </a:p>
        </p:txBody>
      </p:sp>
      <p:sp>
        <p:nvSpPr>
          <p:cNvPr id="3" name="Content Placeholder 2"/>
          <p:cNvSpPr>
            <a:spLocks noGrp="1"/>
          </p:cNvSpPr>
          <p:nvPr>
            <p:ph idx="1"/>
          </p:nvPr>
        </p:nvSpPr>
        <p:spPr>
          <a:xfrm>
            <a:off x="457200" y="2002944"/>
            <a:ext cx="8229600" cy="3765382"/>
          </a:xfrm>
        </p:spPr>
        <p:txBody>
          <a:bodyPr>
            <a:noAutofit/>
          </a:bodyPr>
          <a:lstStyle/>
          <a:p>
            <a:r>
              <a:rPr lang="en-US" sz="2400" dirty="0" smtClean="0"/>
              <a:t>Made of </a:t>
            </a:r>
            <a:r>
              <a:rPr lang="en-US" sz="2400" b="1" dirty="0" smtClean="0"/>
              <a:t>diverse</a:t>
            </a:r>
            <a:r>
              <a:rPr lang="en-US" sz="2400" dirty="0" smtClean="0"/>
              <a:t> members, backgrounds, and experiences</a:t>
            </a:r>
          </a:p>
          <a:p>
            <a:r>
              <a:rPr lang="en-US" sz="2400" dirty="0" smtClean="0"/>
              <a:t>Each member </a:t>
            </a:r>
            <a:r>
              <a:rPr lang="en-US" sz="2400" b="1" dirty="0" smtClean="0"/>
              <a:t>understands responsibilities</a:t>
            </a:r>
            <a:r>
              <a:rPr lang="en-US" sz="2400" dirty="0" smtClean="0"/>
              <a:t>, roles, and how they contribute to team goals</a:t>
            </a:r>
          </a:p>
          <a:p>
            <a:r>
              <a:rPr lang="en-US" sz="2400" dirty="0" smtClean="0"/>
              <a:t>Practice </a:t>
            </a:r>
            <a:r>
              <a:rPr lang="en-US" sz="2400" b="1" dirty="0" smtClean="0"/>
              <a:t>open communication</a:t>
            </a:r>
            <a:endParaRPr lang="en-US" sz="2400" dirty="0" smtClean="0"/>
          </a:p>
          <a:p>
            <a:r>
              <a:rPr lang="en-US" sz="2400" b="1" dirty="0" smtClean="0"/>
              <a:t>Prepare for disagreement </a:t>
            </a:r>
            <a:r>
              <a:rPr lang="en-US" sz="2400" dirty="0" smtClean="0"/>
              <a:t>and conflict, especially in the early stages</a:t>
            </a:r>
          </a:p>
          <a:p>
            <a:r>
              <a:rPr lang="en-US" sz="2400" dirty="0" smtClean="0"/>
              <a:t>Agree for a </a:t>
            </a:r>
            <a:r>
              <a:rPr lang="en-US" sz="2400" b="1" dirty="0" smtClean="0"/>
              <a:t>process</a:t>
            </a:r>
            <a:r>
              <a:rPr lang="en-US" sz="2400" dirty="0" smtClean="0"/>
              <a:t> for sharing data, establishing and sharing credit, and managing authorship </a:t>
            </a:r>
          </a:p>
          <a:p>
            <a:r>
              <a:rPr lang="en-US" sz="2400" dirty="0" smtClean="0"/>
              <a:t>Regularly </a:t>
            </a:r>
            <a:r>
              <a:rPr lang="en-US" sz="2400" b="1" dirty="0" smtClean="0"/>
              <a:t>consider new perspectives </a:t>
            </a:r>
            <a:r>
              <a:rPr lang="en-US" sz="2400" dirty="0" smtClean="0"/>
              <a:t>and ideas related to research</a:t>
            </a:r>
          </a:p>
          <a:p>
            <a:endParaRPr lang="en-US" sz="2400" dirty="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2500532412"/>
      </p:ext>
    </p:extLst>
  </p:cSld>
  <p:clrMapOvr>
    <a:masterClrMapping/>
  </p:clrMapOvr>
  <mc:AlternateContent xmlns:mc="http://schemas.openxmlformats.org/markup-compatibility/2006" xmlns:p14="http://schemas.microsoft.com/office/powerpoint/2010/main">
    <mc:Choice Requires="p14">
      <p:transition spd="slow" p14:dur="2000" advTm="39747"/>
    </mc:Choice>
    <mc:Fallback xmlns="">
      <p:transition xmlns:p14="http://schemas.microsoft.com/office/powerpoint/2010/main" spd="slow" advTm="3974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049"/>
            <a:ext cx="8229600" cy="879214"/>
          </a:xfrm>
        </p:spPr>
        <p:txBody>
          <a:bodyPr>
            <a:normAutofit/>
          </a:bodyPr>
          <a:lstStyle/>
          <a:p>
            <a:r>
              <a:rPr lang="en-US" sz="3600" dirty="0" smtClean="0"/>
              <a:t>Fostering trust</a:t>
            </a:r>
            <a:endParaRPr lang="en-US" sz="3600" dirty="0"/>
          </a:p>
        </p:txBody>
      </p:sp>
      <p:sp>
        <p:nvSpPr>
          <p:cNvPr id="3" name="Content Placeholder 2"/>
          <p:cNvSpPr>
            <a:spLocks noGrp="1"/>
          </p:cNvSpPr>
          <p:nvPr>
            <p:ph idx="1"/>
          </p:nvPr>
        </p:nvSpPr>
        <p:spPr>
          <a:xfrm>
            <a:off x="457200" y="2274951"/>
            <a:ext cx="8229600" cy="4251575"/>
          </a:xfrm>
        </p:spPr>
        <p:txBody>
          <a:bodyPr>
            <a:normAutofit/>
          </a:bodyPr>
          <a:lstStyle/>
          <a:p>
            <a:r>
              <a:rPr lang="en-US" sz="2400" dirty="0"/>
              <a:t>Model and teach team members </a:t>
            </a:r>
            <a:r>
              <a:rPr lang="en-US" sz="2400" b="1" dirty="0"/>
              <a:t>how to give feedback</a:t>
            </a:r>
            <a:r>
              <a:rPr lang="en-US" sz="2400" dirty="0"/>
              <a:t> that is both critical and </a:t>
            </a:r>
            <a:r>
              <a:rPr lang="en-US" sz="2400" dirty="0" smtClean="0"/>
              <a:t>supportive</a:t>
            </a:r>
          </a:p>
          <a:p>
            <a:pPr lvl="1"/>
            <a:r>
              <a:rPr lang="en-US" sz="2000" dirty="0" smtClean="0"/>
              <a:t>Hold regular meetings where each team member both </a:t>
            </a:r>
            <a:r>
              <a:rPr lang="en-US" sz="2000" b="1" dirty="0" smtClean="0"/>
              <a:t>shares data/progress</a:t>
            </a:r>
            <a:r>
              <a:rPr lang="en-US" sz="2000" dirty="0" smtClean="0"/>
              <a:t> and </a:t>
            </a:r>
            <a:r>
              <a:rPr lang="en-US" sz="2000" b="1" dirty="0" smtClean="0"/>
              <a:t>gives feedback </a:t>
            </a:r>
            <a:r>
              <a:rPr lang="en-US" sz="2000" dirty="0" smtClean="0"/>
              <a:t>on others’ data/progress</a:t>
            </a:r>
          </a:p>
          <a:p>
            <a:r>
              <a:rPr lang="en-US" sz="2400" dirty="0" smtClean="0"/>
              <a:t>Structure activities that allow team members to</a:t>
            </a:r>
            <a:r>
              <a:rPr lang="en-US" sz="2400" b="1" dirty="0" smtClean="0"/>
              <a:t> learn about each other </a:t>
            </a:r>
            <a:r>
              <a:rPr lang="en-US" sz="2400" dirty="0" smtClean="0"/>
              <a:t>through various interactions</a:t>
            </a:r>
          </a:p>
          <a:p>
            <a:r>
              <a:rPr lang="en-US" sz="2400" dirty="0" smtClean="0"/>
              <a:t>Encourage </a:t>
            </a:r>
            <a:r>
              <a:rPr lang="en-US" sz="2400" b="1" dirty="0" smtClean="0"/>
              <a:t>debate</a:t>
            </a:r>
            <a:r>
              <a:rPr lang="en-US" sz="2400" dirty="0" smtClean="0"/>
              <a:t> and </a:t>
            </a:r>
            <a:r>
              <a:rPr lang="en-US" sz="2400" b="1" dirty="0" smtClean="0"/>
              <a:t>exchange</a:t>
            </a:r>
          </a:p>
          <a:p>
            <a:r>
              <a:rPr lang="en-US" sz="2400" dirty="0" smtClean="0"/>
              <a:t>Develop a </a:t>
            </a:r>
            <a:r>
              <a:rPr lang="en-US" sz="2400" b="1" dirty="0" smtClean="0"/>
              <a:t>process to handle disagreements </a:t>
            </a:r>
            <a:r>
              <a:rPr lang="en-US" sz="2400" dirty="0" smtClean="0"/>
              <a:t>over science or lab issues</a:t>
            </a:r>
          </a:p>
          <a:p>
            <a:endParaRPr lang="en-US" sz="2400" dirty="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1508056735"/>
      </p:ext>
    </p:extLst>
  </p:cSld>
  <p:clrMapOvr>
    <a:masterClrMapping/>
  </p:clrMapOvr>
  <mc:AlternateContent xmlns:mc="http://schemas.openxmlformats.org/markup-compatibility/2006" xmlns:p14="http://schemas.microsoft.com/office/powerpoint/2010/main">
    <mc:Choice Requires="p14">
      <p:transition spd="slow" p14:dur="2000" advTm="72376"/>
    </mc:Choice>
    <mc:Fallback xmlns="">
      <p:transition xmlns:p14="http://schemas.microsoft.com/office/powerpoint/2010/main" spd="slow" advTm="7237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048"/>
            <a:ext cx="8229600" cy="1058172"/>
          </a:xfrm>
        </p:spPr>
        <p:txBody>
          <a:bodyPr>
            <a:normAutofit/>
          </a:bodyPr>
          <a:lstStyle/>
          <a:p>
            <a:r>
              <a:rPr lang="en-US" sz="3600" dirty="0" smtClean="0"/>
              <a:t>Within team communication</a:t>
            </a:r>
            <a:endParaRPr lang="en-US" sz="3600" dirty="0"/>
          </a:p>
        </p:txBody>
      </p:sp>
      <p:sp>
        <p:nvSpPr>
          <p:cNvPr id="3" name="Content Placeholder 2"/>
          <p:cNvSpPr>
            <a:spLocks noGrp="1"/>
          </p:cNvSpPr>
          <p:nvPr>
            <p:ph idx="1"/>
          </p:nvPr>
        </p:nvSpPr>
        <p:spPr>
          <a:xfrm>
            <a:off x="457200" y="1974220"/>
            <a:ext cx="8229600" cy="4151943"/>
          </a:xfrm>
        </p:spPr>
        <p:txBody>
          <a:bodyPr>
            <a:noAutofit/>
          </a:bodyPr>
          <a:lstStyle/>
          <a:p>
            <a:r>
              <a:rPr lang="en-US" sz="2400" dirty="0"/>
              <a:t>Team members develop a </a:t>
            </a:r>
            <a:r>
              <a:rPr lang="en-US" sz="2400" b="1" dirty="0"/>
              <a:t>common language </a:t>
            </a:r>
            <a:r>
              <a:rPr lang="en-US" sz="2400" dirty="0"/>
              <a:t>for the project, eliminate or clearly define discipline-specific jargon, and translate across disciplines</a:t>
            </a:r>
          </a:p>
          <a:p>
            <a:r>
              <a:rPr lang="en-US" sz="2400" dirty="0"/>
              <a:t>Open discussion, differing opinions, and constructive criticism are </a:t>
            </a:r>
            <a:r>
              <a:rPr lang="en-US" sz="2400" b="1" dirty="0"/>
              <a:t>encouraged</a:t>
            </a:r>
            <a:r>
              <a:rPr lang="en-US" sz="2400" dirty="0"/>
              <a:t> and lead to healthy scientific dialogue </a:t>
            </a:r>
          </a:p>
          <a:p>
            <a:r>
              <a:rPr lang="en-US" sz="2400" dirty="0" smtClean="0"/>
              <a:t>Team members </a:t>
            </a:r>
            <a:r>
              <a:rPr lang="en-US" sz="2400" b="1" dirty="0" smtClean="0"/>
              <a:t>share recognition </a:t>
            </a:r>
            <a:r>
              <a:rPr lang="en-US" sz="2400" dirty="0" smtClean="0"/>
              <a:t>of each others’ contribution to the research</a:t>
            </a:r>
          </a:p>
          <a:p>
            <a:endParaRPr lang="en-US" sz="2400" dirty="0" smtClean="0"/>
          </a:p>
          <a:p>
            <a:pPr marL="0" indent="0">
              <a:buNone/>
            </a:pPr>
            <a:r>
              <a:rPr lang="en-US" sz="2400" dirty="0" smtClean="0">
                <a:sym typeface="Wingdings"/>
              </a:rPr>
              <a:t> </a:t>
            </a:r>
            <a:r>
              <a:rPr lang="en-US" sz="2400" dirty="0" smtClean="0"/>
              <a:t>Over time, team members have the capacity to </a:t>
            </a:r>
            <a:r>
              <a:rPr lang="en-US" sz="2400" b="1" dirty="0" smtClean="0"/>
              <a:t>integrate the perspectives of others</a:t>
            </a:r>
            <a:r>
              <a:rPr lang="en-US" sz="2400" dirty="0" smtClean="0"/>
              <a:t> into their thinking and hypothesis generation</a:t>
            </a:r>
            <a:endParaRPr lang="en-US" sz="2400" dirty="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3492920665"/>
      </p:ext>
    </p:extLst>
  </p:cSld>
  <p:clrMapOvr>
    <a:masterClrMapping/>
  </p:clrMapOvr>
  <mc:AlternateContent xmlns:mc="http://schemas.openxmlformats.org/markup-compatibility/2006" xmlns:p14="http://schemas.microsoft.com/office/powerpoint/2010/main">
    <mc:Choice Requires="p14">
      <p:transition spd="slow" p14:dur="2000" advTm="55786"/>
    </mc:Choice>
    <mc:Fallback xmlns="">
      <p:transition xmlns:p14="http://schemas.microsoft.com/office/powerpoint/2010/main" spd="slow" advTm="5578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4691" y="603372"/>
            <a:ext cx="4426313" cy="1360214"/>
          </a:xfrm>
        </p:spPr>
        <p:txBody>
          <a:bodyPr>
            <a:normAutofit/>
          </a:bodyPr>
          <a:lstStyle/>
          <a:p>
            <a:pPr algn="l"/>
            <a:r>
              <a:rPr lang="en-US" sz="3200" dirty="0" smtClean="0"/>
              <a:t>Best Practices for </a:t>
            </a:r>
            <a:br>
              <a:rPr lang="en-US" sz="3200" dirty="0" smtClean="0"/>
            </a:br>
            <a:r>
              <a:rPr lang="en-US" sz="3200" dirty="0" smtClean="0"/>
              <a:t>Team Science</a:t>
            </a:r>
            <a:endParaRPr lang="en-US" sz="2700" dirty="0"/>
          </a:p>
        </p:txBody>
      </p:sp>
      <p:sp>
        <p:nvSpPr>
          <p:cNvPr id="3" name="Content Placeholder 2"/>
          <p:cNvSpPr>
            <a:spLocks noGrp="1"/>
          </p:cNvSpPr>
          <p:nvPr>
            <p:ph idx="1"/>
          </p:nvPr>
        </p:nvSpPr>
        <p:spPr>
          <a:xfrm>
            <a:off x="272468" y="3196097"/>
            <a:ext cx="8414331" cy="3499686"/>
          </a:xfrm>
        </p:spPr>
        <p:txBody>
          <a:bodyPr>
            <a:normAutofit/>
          </a:bodyPr>
          <a:lstStyle/>
          <a:p>
            <a:r>
              <a:rPr lang="en-US" sz="2400" dirty="0" smtClean="0"/>
              <a:t>Develop a shared vision</a:t>
            </a:r>
          </a:p>
          <a:p>
            <a:r>
              <a:rPr lang="en-US" sz="2400" dirty="0" smtClean="0"/>
              <a:t>Unambiguously assign or negotiate roles and responsibilities</a:t>
            </a:r>
          </a:p>
          <a:p>
            <a:r>
              <a:rPr lang="en-US" sz="2400" dirty="0" smtClean="0"/>
              <a:t>Establish </a:t>
            </a:r>
            <a:r>
              <a:rPr lang="en-US" sz="2400" dirty="0"/>
              <a:t>a process and criteria for determining authorship </a:t>
            </a:r>
            <a:r>
              <a:rPr lang="en-US" sz="2400" dirty="0" smtClean="0"/>
              <a:t>early</a:t>
            </a:r>
          </a:p>
          <a:p>
            <a:pPr marL="0" indent="0">
              <a:buNone/>
            </a:pPr>
            <a:endParaRPr lang="en-US" sz="2400" dirty="0"/>
          </a:p>
          <a:p>
            <a:pPr marL="0" indent="0">
              <a:buNone/>
            </a:pPr>
            <a:r>
              <a:rPr lang="en-US" sz="2400" dirty="0" smtClean="0">
                <a:sym typeface="Wingdings"/>
              </a:rPr>
              <a:t> </a:t>
            </a:r>
            <a:r>
              <a:rPr lang="en-US" sz="2400" dirty="0"/>
              <a:t>In public presentations, identify team members and explicitly acknowledge their </a:t>
            </a:r>
            <a:r>
              <a:rPr lang="en-US" sz="2400" dirty="0" smtClean="0"/>
              <a:t>contributions</a:t>
            </a:r>
            <a:endParaRPr lang="en-US" sz="2400" dirty="0"/>
          </a:p>
          <a:p>
            <a:endParaRPr lang="en-US" sz="2400" dirty="0" smtClean="0"/>
          </a:p>
          <a:p>
            <a:endParaRPr lang="en-US" sz="2400" dirty="0" smtClean="0"/>
          </a:p>
          <a:p>
            <a:endParaRPr lang="en-US" sz="2400" dirty="0"/>
          </a:p>
        </p:txBody>
      </p:sp>
      <p:grpSp>
        <p:nvGrpSpPr>
          <p:cNvPr id="5" name="Group 4"/>
          <p:cNvGrpSpPr/>
          <p:nvPr/>
        </p:nvGrpSpPr>
        <p:grpSpPr>
          <a:xfrm>
            <a:off x="-13803" y="72015"/>
            <a:ext cx="9199218" cy="465462"/>
            <a:chOff x="-179463" y="72015"/>
            <a:chExt cx="9199218" cy="465462"/>
          </a:xfrm>
        </p:grpSpPr>
        <p:grpSp>
          <p:nvGrpSpPr>
            <p:cNvPr id="6" name="Group 5"/>
            <p:cNvGrpSpPr/>
            <p:nvPr/>
          </p:nvGrpSpPr>
          <p:grpSpPr>
            <a:xfrm>
              <a:off x="4435566" y="72015"/>
              <a:ext cx="4584189" cy="459177"/>
              <a:chOff x="56896" y="24167"/>
              <a:chExt cx="9027680" cy="904260"/>
            </a:xfrm>
          </p:grpSpPr>
          <p:pic>
            <p:nvPicPr>
              <p:cNvPr id="16" name="Picture 15"/>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7" name="Group 6"/>
            <p:cNvGrpSpPr/>
            <p:nvPr/>
          </p:nvGrpSpPr>
          <p:grpSpPr>
            <a:xfrm>
              <a:off x="-179463" y="78300"/>
              <a:ext cx="4584189" cy="459177"/>
              <a:chOff x="56896" y="24167"/>
              <a:chExt cx="9027680" cy="904260"/>
            </a:xfrm>
          </p:grpSpPr>
          <p:pic>
            <p:nvPicPr>
              <p:cNvPr id="8" name="Picture 7"/>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9" name="Picture 8"/>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0" name="Picture 9"/>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1" name="Picture 10"/>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3" name="Picture 12"/>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4" name="Picture 13"/>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5" name="Picture 14"/>
              <p:cNvPicPr>
                <a:picLocks noChangeAspect="1"/>
              </p:cNvPicPr>
              <p:nvPr/>
            </p:nvPicPr>
            <p:blipFill>
              <a:blip r:embed="rId9">
                <a:alphaModFix amt="71000"/>
              </a:blip>
              <a:stretch>
                <a:fillRect/>
              </a:stretch>
            </p:blipFill>
            <p:spPr>
              <a:xfrm>
                <a:off x="56896" y="37662"/>
                <a:ext cx="1172690" cy="878387"/>
              </a:xfrm>
              <a:prstGeom prst="rect">
                <a:avLst/>
              </a:prstGeom>
            </p:spPr>
          </p:pic>
        </p:grpSp>
      </p:grpSp>
      <p:pic>
        <p:nvPicPr>
          <p:cNvPr id="4" name="Picture 3"/>
          <p:cNvPicPr>
            <a:picLocks noChangeAspect="1"/>
          </p:cNvPicPr>
          <p:nvPr/>
        </p:nvPicPr>
        <p:blipFill>
          <a:blip r:embed="rId10"/>
          <a:stretch>
            <a:fillRect/>
          </a:stretch>
        </p:blipFill>
        <p:spPr>
          <a:xfrm>
            <a:off x="484121" y="794542"/>
            <a:ext cx="3845949" cy="2080596"/>
          </a:xfrm>
          <a:prstGeom prst="rect">
            <a:avLst/>
          </a:prstGeom>
        </p:spPr>
      </p:pic>
      <p:sp>
        <p:nvSpPr>
          <p:cNvPr id="24" name="TextBox 23"/>
          <p:cNvSpPr txBox="1"/>
          <p:nvPr/>
        </p:nvSpPr>
        <p:spPr>
          <a:xfrm>
            <a:off x="429502" y="2799177"/>
            <a:ext cx="3900569" cy="261610"/>
          </a:xfrm>
          <a:prstGeom prst="rect">
            <a:avLst/>
          </a:prstGeom>
          <a:noFill/>
        </p:spPr>
        <p:txBody>
          <a:bodyPr wrap="square" rtlCol="0">
            <a:spAutoFit/>
          </a:bodyPr>
          <a:lstStyle/>
          <a:p>
            <a:r>
              <a:rPr lang="en-US" sz="1100" dirty="0"/>
              <a:t>http://</a:t>
            </a:r>
            <a:r>
              <a:rPr lang="en-US" sz="1100" dirty="0" err="1"/>
              <a:t>www.juggling.org</a:t>
            </a:r>
            <a:r>
              <a:rPr lang="en-US" sz="1100" dirty="0"/>
              <a:t>/papers/history-1/</a:t>
            </a:r>
          </a:p>
        </p:txBody>
      </p:sp>
    </p:spTree>
    <p:custDataLst>
      <p:tags r:id="rId1"/>
    </p:custDataLst>
    <p:extLst>
      <p:ext uri="{BB962C8B-B14F-4D97-AF65-F5344CB8AC3E}">
        <p14:creationId xmlns:p14="http://schemas.microsoft.com/office/powerpoint/2010/main" val="1228093564"/>
      </p:ext>
    </p:extLst>
  </p:cSld>
  <p:clrMapOvr>
    <a:masterClrMapping/>
  </p:clrMapOvr>
  <mc:AlternateContent xmlns:mc="http://schemas.openxmlformats.org/markup-compatibility/2006" xmlns:p14="http://schemas.microsoft.com/office/powerpoint/2010/main">
    <mc:Choice Requires="p14">
      <p:transition spd="slow" p14:dur="2000" advTm="56761"/>
    </mc:Choice>
    <mc:Fallback xmlns="">
      <p:transition xmlns:p14="http://schemas.microsoft.com/office/powerpoint/2010/main" spd="slow" advTm="567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90640"/>
            <a:ext cx="8229600" cy="1143000"/>
          </a:xfrm>
        </p:spPr>
        <p:txBody>
          <a:bodyPr>
            <a:normAutofit/>
          </a:bodyPr>
          <a:lstStyle/>
          <a:p>
            <a:r>
              <a:rPr lang="en-US" sz="3600" dirty="0" smtClean="0"/>
              <a:t>Establishing expectations:</a:t>
            </a:r>
            <a:br>
              <a:rPr lang="en-US" sz="3600" dirty="0" smtClean="0"/>
            </a:br>
            <a:r>
              <a:rPr lang="en-US" sz="3100" dirty="0" smtClean="0"/>
              <a:t>Develop a shared vision</a:t>
            </a:r>
            <a:endParaRPr lang="en-US" sz="3100" dirty="0"/>
          </a:p>
        </p:txBody>
      </p:sp>
      <p:sp>
        <p:nvSpPr>
          <p:cNvPr id="3" name="Content Placeholder 2"/>
          <p:cNvSpPr>
            <a:spLocks noGrp="1"/>
          </p:cNvSpPr>
          <p:nvPr>
            <p:ph idx="1"/>
          </p:nvPr>
        </p:nvSpPr>
        <p:spPr>
          <a:xfrm>
            <a:off x="457200" y="2402198"/>
            <a:ext cx="8229600" cy="3723965"/>
          </a:xfrm>
        </p:spPr>
        <p:txBody>
          <a:bodyPr>
            <a:normAutofit/>
          </a:bodyPr>
          <a:lstStyle/>
          <a:p>
            <a:r>
              <a:rPr lang="en-US" sz="2800" dirty="0" smtClean="0"/>
              <a:t>Fast-forward to the end of the project and </a:t>
            </a:r>
            <a:r>
              <a:rPr lang="en-US" sz="2800" b="1" dirty="0" smtClean="0"/>
              <a:t>imagine a complete success</a:t>
            </a:r>
            <a:r>
              <a:rPr lang="en-US" sz="2800" dirty="0" smtClean="0"/>
              <a:t>- what would it look like? </a:t>
            </a:r>
          </a:p>
          <a:p>
            <a:r>
              <a:rPr lang="en-US" sz="2800" dirty="0" smtClean="0"/>
              <a:t>What are the </a:t>
            </a:r>
            <a:r>
              <a:rPr lang="en-US" sz="2800" b="1" dirty="0" smtClean="0"/>
              <a:t>barriers</a:t>
            </a:r>
            <a:r>
              <a:rPr lang="en-US" sz="2800" dirty="0" smtClean="0"/>
              <a:t> to achievement?</a:t>
            </a:r>
          </a:p>
          <a:p>
            <a:r>
              <a:rPr lang="en-US" sz="2800" dirty="0" smtClean="0"/>
              <a:t>Who </a:t>
            </a:r>
            <a:r>
              <a:rPr lang="en-US" sz="2800" b="1" dirty="0" smtClean="0"/>
              <a:t>‘owns’ </a:t>
            </a:r>
            <a:r>
              <a:rPr lang="en-US" sz="2800" dirty="0" smtClean="0"/>
              <a:t>the barriers?</a:t>
            </a:r>
          </a:p>
          <a:p>
            <a:r>
              <a:rPr lang="en-US" sz="2800" dirty="0" smtClean="0"/>
              <a:t>What will you do </a:t>
            </a:r>
            <a:r>
              <a:rPr lang="en-US" sz="2800" b="1" dirty="0" smtClean="0"/>
              <a:t>to remove the barriers</a:t>
            </a:r>
            <a:r>
              <a:rPr lang="en-US" sz="2800" dirty="0" smtClean="0"/>
              <a:t>?</a:t>
            </a:r>
            <a:endParaRPr lang="en-US" sz="2800" dirty="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1178629569"/>
      </p:ext>
    </p:extLst>
  </p:cSld>
  <p:clrMapOvr>
    <a:masterClrMapping/>
  </p:clrMapOvr>
  <mc:AlternateContent xmlns:mc="http://schemas.openxmlformats.org/markup-compatibility/2006" xmlns:p14="http://schemas.microsoft.com/office/powerpoint/2010/main">
    <mc:Choice Requires="p14">
      <p:transition spd="slow" p14:dur="2000" advTm="41808"/>
    </mc:Choice>
    <mc:Fallback xmlns="">
      <p:transition xmlns:p14="http://schemas.microsoft.com/office/powerpoint/2010/main" spd="slow" advTm="4180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42232"/>
            <a:ext cx="8229600" cy="966401"/>
          </a:xfrm>
        </p:spPr>
        <p:txBody>
          <a:bodyPr>
            <a:normAutofit/>
          </a:bodyPr>
          <a:lstStyle/>
          <a:p>
            <a:r>
              <a:rPr lang="en-US" sz="3600" dirty="0" smtClean="0"/>
              <a:t>After writing the vision statement…</a:t>
            </a:r>
            <a:endParaRPr lang="en-US" sz="3600" dirty="0"/>
          </a:p>
        </p:txBody>
      </p:sp>
      <p:sp>
        <p:nvSpPr>
          <p:cNvPr id="3" name="Content Placeholder 2"/>
          <p:cNvSpPr>
            <a:spLocks noGrp="1"/>
          </p:cNvSpPr>
          <p:nvPr>
            <p:ph idx="1"/>
          </p:nvPr>
        </p:nvSpPr>
        <p:spPr>
          <a:xfrm>
            <a:off x="457200" y="2057055"/>
            <a:ext cx="8229600" cy="4069108"/>
          </a:xfrm>
        </p:spPr>
        <p:txBody>
          <a:bodyPr>
            <a:normAutofit/>
          </a:bodyPr>
          <a:lstStyle/>
          <a:p>
            <a:r>
              <a:rPr lang="en-US" sz="2400" dirty="0" smtClean="0"/>
              <a:t>Ensure that all members can </a:t>
            </a:r>
            <a:r>
              <a:rPr lang="en-US" sz="2400" b="1" dirty="0" smtClean="0"/>
              <a:t>describe the team’s goal</a:t>
            </a:r>
            <a:r>
              <a:rPr lang="en-US" sz="2400" dirty="0" smtClean="0"/>
              <a:t> or ‘big picture’</a:t>
            </a:r>
          </a:p>
          <a:p>
            <a:r>
              <a:rPr lang="en-US" sz="2400" dirty="0" smtClean="0"/>
              <a:t>Encourage team members to </a:t>
            </a:r>
            <a:r>
              <a:rPr lang="en-US" sz="2400" b="1" dirty="0" smtClean="0"/>
              <a:t>articulate their own goals</a:t>
            </a:r>
            <a:r>
              <a:rPr lang="en-US" sz="2400" dirty="0" smtClean="0"/>
              <a:t> and how it fits into the big picture</a:t>
            </a:r>
          </a:p>
          <a:p>
            <a:r>
              <a:rPr lang="en-US" sz="2400" dirty="0" smtClean="0"/>
              <a:t>Encourage team members to </a:t>
            </a:r>
            <a:r>
              <a:rPr lang="en-US" sz="2400" b="1" dirty="0" smtClean="0"/>
              <a:t>accept responsibility </a:t>
            </a:r>
            <a:r>
              <a:rPr lang="en-US" sz="2400" dirty="0" smtClean="0"/>
              <a:t>and be accountable for accomplishments and failures, without blaming</a:t>
            </a:r>
          </a:p>
          <a:p>
            <a:r>
              <a:rPr lang="en-US" sz="2400" dirty="0" smtClean="0"/>
              <a:t>Encourage </a:t>
            </a:r>
            <a:r>
              <a:rPr lang="en-US" sz="2400" b="1" dirty="0" smtClean="0"/>
              <a:t>sharing</a:t>
            </a:r>
            <a:r>
              <a:rPr lang="en-US" sz="2400" dirty="0" smtClean="0"/>
              <a:t> and </a:t>
            </a:r>
            <a:r>
              <a:rPr lang="en-US" sz="2400" b="1" dirty="0" smtClean="0"/>
              <a:t>mutual learning </a:t>
            </a:r>
            <a:r>
              <a:rPr lang="en-US" sz="2400" dirty="0" smtClean="0"/>
              <a:t>across disciplines to enhance overall vision</a:t>
            </a:r>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4147004273"/>
      </p:ext>
    </p:extLst>
  </p:cSld>
  <p:clrMapOvr>
    <a:masterClrMapping/>
  </p:clrMapOvr>
  <mc:AlternateContent xmlns:mc="http://schemas.openxmlformats.org/markup-compatibility/2006" xmlns:p14="http://schemas.microsoft.com/office/powerpoint/2010/main">
    <mc:Choice Requires="p14">
      <p:transition spd="slow" p14:dur="2000" advTm="63335"/>
    </mc:Choice>
    <mc:Fallback xmlns="">
      <p:transition xmlns:p14="http://schemas.microsoft.com/office/powerpoint/2010/main" spd="slow" advTm="6333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E:\Photos\prior to G10 photos\GLEON_Rou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0"/>
            <a:ext cx="2609850" cy="236537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E:\Photos\G13 Group 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8778" y="2694801"/>
            <a:ext cx="5781261" cy="388051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68778" y="500896"/>
            <a:ext cx="6536822" cy="1785104"/>
          </a:xfrm>
          <a:prstGeom prst="rect">
            <a:avLst/>
          </a:prstGeom>
        </p:spPr>
        <p:txBody>
          <a:bodyPr wrap="square">
            <a:spAutoFit/>
          </a:bodyPr>
          <a:lstStyle/>
          <a:p>
            <a:r>
              <a:rPr lang="en-US" sz="2400" dirty="0" smtClean="0"/>
              <a:t>Grass roots, with a great diversity of projects</a:t>
            </a:r>
            <a:r>
              <a:rPr lang="en-US" sz="2400" dirty="0"/>
              <a:t/>
            </a:r>
            <a:br>
              <a:rPr lang="en-US" sz="2400" dirty="0"/>
            </a:br>
            <a:r>
              <a:rPr lang="en-US" sz="2400" dirty="0"/>
              <a:t/>
            </a:r>
            <a:br>
              <a:rPr lang="en-US" sz="2400" dirty="0"/>
            </a:br>
            <a:r>
              <a:rPr lang="en-US" sz="2400" dirty="0" smtClean="0"/>
              <a:t>GLEON </a:t>
            </a:r>
            <a:r>
              <a:rPr lang="en-US" sz="2400" dirty="0"/>
              <a:t>focuses on people, and provides a framework to enable innovation by all participants. </a:t>
            </a:r>
            <a:endParaRPr lang="en-US" sz="2400" dirty="0" smtClean="0"/>
          </a:p>
          <a:p>
            <a:endParaRPr lang="en-US" sz="1400" dirty="0"/>
          </a:p>
        </p:txBody>
      </p:sp>
      <p:sp>
        <p:nvSpPr>
          <p:cNvPr id="7" name="TextBox 6"/>
          <p:cNvSpPr txBox="1"/>
          <p:nvPr/>
        </p:nvSpPr>
        <p:spPr>
          <a:xfrm>
            <a:off x="266178" y="2694801"/>
            <a:ext cx="4301177" cy="369332"/>
          </a:xfrm>
          <a:prstGeom prst="rect">
            <a:avLst/>
          </a:prstGeom>
          <a:noFill/>
        </p:spPr>
        <p:txBody>
          <a:bodyPr wrap="none" rtlCol="0">
            <a:spAutoFit/>
          </a:bodyPr>
          <a:lstStyle/>
          <a:p>
            <a:r>
              <a:rPr lang="en-US" b="1" dirty="0" smtClean="0"/>
              <a:t>GLEON 13, Sunapee, New Hampshire, 2011</a:t>
            </a:r>
            <a:endParaRPr lang="en-US" b="1" dirty="0"/>
          </a:p>
        </p:txBody>
      </p:sp>
      <p:sp>
        <p:nvSpPr>
          <p:cNvPr id="3" name="Rectangle 2"/>
          <p:cNvSpPr/>
          <p:nvPr/>
        </p:nvSpPr>
        <p:spPr>
          <a:xfrm>
            <a:off x="6019800" y="2694801"/>
            <a:ext cx="2971800" cy="2000548"/>
          </a:xfrm>
          <a:prstGeom prst="rect">
            <a:avLst/>
          </a:prstGeom>
        </p:spPr>
        <p:txBody>
          <a:bodyPr wrap="square">
            <a:spAutoFit/>
          </a:bodyPr>
          <a:lstStyle/>
          <a:p>
            <a:r>
              <a:rPr lang="en-US" sz="2400" dirty="0" smtClean="0"/>
              <a:t>Embraces the diversity of sites, sensors, and people inherent in the </a:t>
            </a:r>
            <a:r>
              <a:rPr lang="en-US" sz="2800" b="1" dirty="0" smtClean="0"/>
              <a:t>global</a:t>
            </a:r>
            <a:r>
              <a:rPr lang="en-US" sz="2400" dirty="0" smtClean="0"/>
              <a:t> community</a:t>
            </a:r>
            <a:endParaRPr lang="en-US" sz="2400" dirty="0"/>
          </a:p>
        </p:txBody>
      </p:sp>
    </p:spTree>
    <p:extLst>
      <p:ext uri="{BB962C8B-B14F-4D97-AF65-F5344CB8AC3E}">
        <p14:creationId xmlns:p14="http://schemas.microsoft.com/office/powerpoint/2010/main" val="62319315"/>
      </p:ext>
    </p:extLst>
  </p:cSld>
  <p:clrMapOvr>
    <a:masterClrMapping/>
  </p:clrMapOvr>
  <mc:AlternateContent xmlns:mc="http://schemas.openxmlformats.org/markup-compatibility/2006" xmlns:p14="http://schemas.microsoft.com/office/powerpoint/2010/main">
    <mc:Choice Requires="p14">
      <p:transition spd="slow" p14:dur="2000" advTm="120081"/>
    </mc:Choice>
    <mc:Fallback xmlns="">
      <p:transition xmlns:p14="http://schemas.microsoft.com/office/powerpoint/2010/main" spd="slow" advTm="120081"/>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1118" y="1532440"/>
            <a:ext cx="5635924" cy="883568"/>
          </a:xfrm>
        </p:spPr>
        <p:txBody>
          <a:bodyPr>
            <a:noAutofit/>
          </a:bodyPr>
          <a:lstStyle/>
          <a:p>
            <a:pPr algn="l"/>
            <a:r>
              <a:rPr lang="en-US" sz="3200" dirty="0" smtClean="0"/>
              <a:t>Establishing expectations:</a:t>
            </a:r>
            <a:br>
              <a:rPr lang="en-US" sz="3200" dirty="0" smtClean="0"/>
            </a:br>
            <a:r>
              <a:rPr lang="en-US" sz="2800" dirty="0" smtClean="0"/>
              <a:t>Create a collaborative agreement</a:t>
            </a:r>
            <a:endParaRPr lang="en-US" sz="2800" dirty="0"/>
          </a:p>
        </p:txBody>
      </p:sp>
      <p:sp>
        <p:nvSpPr>
          <p:cNvPr id="3" name="Content Placeholder 2"/>
          <p:cNvSpPr>
            <a:spLocks noGrp="1"/>
          </p:cNvSpPr>
          <p:nvPr>
            <p:ph idx="1"/>
          </p:nvPr>
        </p:nvSpPr>
        <p:spPr>
          <a:xfrm>
            <a:off x="457200" y="2982039"/>
            <a:ext cx="8229600" cy="3144124"/>
          </a:xfrm>
        </p:spPr>
        <p:txBody>
          <a:bodyPr>
            <a:normAutofit/>
          </a:bodyPr>
          <a:lstStyle/>
          <a:p>
            <a:r>
              <a:rPr lang="en-US" sz="2400" b="1" dirty="0" smtClean="0"/>
              <a:t>State the goals </a:t>
            </a:r>
            <a:r>
              <a:rPr lang="en-US" sz="2400" dirty="0" smtClean="0"/>
              <a:t>of the project and how each member will contribute towards those goals</a:t>
            </a:r>
          </a:p>
          <a:p>
            <a:r>
              <a:rPr lang="en-US" sz="2400" dirty="0" smtClean="0"/>
              <a:t>Delineate how to handle </a:t>
            </a:r>
            <a:r>
              <a:rPr lang="en-US" sz="2400" b="1" dirty="0" smtClean="0"/>
              <a:t>communications</a:t>
            </a:r>
            <a:r>
              <a:rPr lang="en-US" sz="2400" dirty="0" smtClean="0"/>
              <a:t>, </a:t>
            </a:r>
            <a:r>
              <a:rPr lang="en-US" sz="2400" b="1" dirty="0" smtClean="0"/>
              <a:t>data sharing, differences of opinion</a:t>
            </a:r>
            <a:r>
              <a:rPr lang="en-US" sz="2400" dirty="0" smtClean="0"/>
              <a:t>, and project management issues</a:t>
            </a:r>
          </a:p>
          <a:p>
            <a:r>
              <a:rPr lang="en-US" sz="2400" dirty="0" smtClean="0"/>
              <a:t>Administrative aspects</a:t>
            </a:r>
          </a:p>
          <a:p>
            <a:endParaRPr lang="en-US" sz="2400" dirty="0"/>
          </a:p>
        </p:txBody>
      </p:sp>
      <p:pic>
        <p:nvPicPr>
          <p:cNvPr id="4" name="Picture 3"/>
          <p:cNvPicPr>
            <a:picLocks noChangeAspect="1"/>
          </p:cNvPicPr>
          <p:nvPr/>
        </p:nvPicPr>
        <p:blipFill>
          <a:blip r:embed="rId3"/>
          <a:stretch>
            <a:fillRect/>
          </a:stretch>
        </p:blipFill>
        <p:spPr>
          <a:xfrm>
            <a:off x="1154586" y="1060713"/>
            <a:ext cx="2656532" cy="1767801"/>
          </a:xfrm>
          <a:prstGeom prst="rect">
            <a:avLst/>
          </a:prstGeom>
        </p:spPr>
      </p:pic>
      <p:grpSp>
        <p:nvGrpSpPr>
          <p:cNvPr id="5" name="Group 4"/>
          <p:cNvGrpSpPr/>
          <p:nvPr/>
        </p:nvGrpSpPr>
        <p:grpSpPr>
          <a:xfrm>
            <a:off x="-13803" y="72015"/>
            <a:ext cx="9199218" cy="465462"/>
            <a:chOff x="-179463" y="72015"/>
            <a:chExt cx="9199218" cy="465462"/>
          </a:xfrm>
        </p:grpSpPr>
        <p:grpSp>
          <p:nvGrpSpPr>
            <p:cNvPr id="6" name="Group 5"/>
            <p:cNvGrpSpPr/>
            <p:nvPr/>
          </p:nvGrpSpPr>
          <p:grpSpPr>
            <a:xfrm>
              <a:off x="4435566" y="72015"/>
              <a:ext cx="4584189" cy="459177"/>
              <a:chOff x="56896" y="24167"/>
              <a:chExt cx="9027680" cy="904260"/>
            </a:xfrm>
          </p:grpSpPr>
          <p:pic>
            <p:nvPicPr>
              <p:cNvPr id="15" name="Picture 14"/>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10">
                <a:alphaModFix amt="71000"/>
              </a:blip>
              <a:stretch>
                <a:fillRect/>
              </a:stretch>
            </p:blipFill>
            <p:spPr>
              <a:xfrm>
                <a:off x="56896" y="37662"/>
                <a:ext cx="1172690" cy="878387"/>
              </a:xfrm>
              <a:prstGeom prst="rect">
                <a:avLst/>
              </a:prstGeom>
            </p:spPr>
          </p:pic>
        </p:grpSp>
        <p:grpSp>
          <p:nvGrpSpPr>
            <p:cNvPr id="7" name="Group 6"/>
            <p:cNvGrpSpPr/>
            <p:nvPr/>
          </p:nvGrpSpPr>
          <p:grpSpPr>
            <a:xfrm>
              <a:off x="-179463" y="78300"/>
              <a:ext cx="4584189" cy="459177"/>
              <a:chOff x="56896" y="24167"/>
              <a:chExt cx="9027680" cy="904260"/>
            </a:xfrm>
          </p:grpSpPr>
          <p:pic>
            <p:nvPicPr>
              <p:cNvPr id="8" name="Picture 7"/>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9" name="Picture 8"/>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0" name="Picture 9"/>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1" name="Picture 10"/>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12" name="Picture 11"/>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13" name="Picture 12"/>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14" name="Picture 13"/>
              <p:cNvPicPr>
                <a:picLocks noChangeAspect="1"/>
              </p:cNvPicPr>
              <p:nvPr/>
            </p:nvPicPr>
            <p:blipFill>
              <a:blip r:embed="rId10">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1229210898"/>
      </p:ext>
    </p:extLst>
  </p:cSld>
  <p:clrMapOvr>
    <a:masterClrMapping/>
  </p:clrMapOvr>
  <mc:AlternateContent xmlns:mc="http://schemas.openxmlformats.org/markup-compatibility/2006" xmlns:p14="http://schemas.microsoft.com/office/powerpoint/2010/main">
    <mc:Choice Requires="p14">
      <p:transition spd="slow" p14:dur="2000" advTm="64934"/>
    </mc:Choice>
    <mc:Fallback xmlns="">
      <p:transition xmlns:p14="http://schemas.microsoft.com/office/powerpoint/2010/main" spd="slow" advTm="6493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4907"/>
            <a:ext cx="3087365" cy="2028226"/>
          </a:xfrm>
        </p:spPr>
        <p:txBody>
          <a:bodyPr>
            <a:noAutofit/>
          </a:bodyPr>
          <a:lstStyle/>
          <a:p>
            <a:pPr algn="l"/>
            <a:r>
              <a:rPr lang="en-US" sz="3200" dirty="0" smtClean="0"/>
              <a:t>Fellowship Program</a:t>
            </a:r>
            <a:br>
              <a:rPr lang="en-US" sz="3200" dirty="0" smtClean="0"/>
            </a:br>
            <a:r>
              <a:rPr lang="en-US" sz="2000" dirty="0" smtClean="0"/>
              <a:t>Collaborative </a:t>
            </a:r>
            <a:br>
              <a:rPr lang="en-US" sz="2000" dirty="0" smtClean="0"/>
            </a:br>
            <a:r>
              <a:rPr lang="en-US" sz="2000" dirty="0" smtClean="0"/>
              <a:t>Agreement</a:t>
            </a:r>
            <a:endParaRPr lang="en-US" sz="2000" dirty="0"/>
          </a:p>
        </p:txBody>
      </p:sp>
      <p:pic>
        <p:nvPicPr>
          <p:cNvPr id="6" name="Picture 5"/>
          <p:cNvPicPr>
            <a:picLocks noChangeAspect="1"/>
          </p:cNvPicPr>
          <p:nvPr/>
        </p:nvPicPr>
        <p:blipFill>
          <a:blip r:embed="rId2"/>
          <a:stretch>
            <a:fillRect/>
          </a:stretch>
        </p:blipFill>
        <p:spPr>
          <a:xfrm>
            <a:off x="2274758" y="978760"/>
            <a:ext cx="6604000" cy="5753100"/>
          </a:xfrm>
          <a:prstGeom prst="rect">
            <a:avLst/>
          </a:prstGeom>
        </p:spPr>
      </p:pic>
      <p:grpSp>
        <p:nvGrpSpPr>
          <p:cNvPr id="4" name="Group 3"/>
          <p:cNvGrpSpPr/>
          <p:nvPr/>
        </p:nvGrpSpPr>
        <p:grpSpPr>
          <a:xfrm>
            <a:off x="-13803" y="72015"/>
            <a:ext cx="9199218" cy="465462"/>
            <a:chOff x="-179463" y="72015"/>
            <a:chExt cx="9199218" cy="465462"/>
          </a:xfrm>
        </p:grpSpPr>
        <p:grpSp>
          <p:nvGrpSpPr>
            <p:cNvPr id="5" name="Group 4"/>
            <p:cNvGrpSpPr/>
            <p:nvPr/>
          </p:nvGrpSpPr>
          <p:grpSpPr>
            <a:xfrm>
              <a:off x="4435566" y="72015"/>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7" name="Group 6"/>
            <p:cNvGrpSpPr/>
            <p:nvPr/>
          </p:nvGrpSpPr>
          <p:grpSpPr>
            <a:xfrm>
              <a:off x="-179463" y="78300"/>
              <a:ext cx="4584189" cy="459177"/>
              <a:chOff x="56896" y="24167"/>
              <a:chExt cx="9027680" cy="904260"/>
            </a:xfrm>
          </p:grpSpPr>
          <p:pic>
            <p:nvPicPr>
              <p:cNvPr id="8" name="Picture 7"/>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9" name="Picture 8"/>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0" name="Picture 9"/>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1" name="Picture 10"/>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2" name="Picture 11"/>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3" name="Picture 12"/>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4" name="Picture 13"/>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2532512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26218"/>
            <a:ext cx="3087365" cy="2028226"/>
          </a:xfrm>
        </p:spPr>
        <p:txBody>
          <a:bodyPr>
            <a:noAutofit/>
          </a:bodyPr>
          <a:lstStyle/>
          <a:p>
            <a:pPr algn="l"/>
            <a:r>
              <a:rPr lang="en-US" sz="3200" dirty="0" smtClean="0"/>
              <a:t>Fellowship Program</a:t>
            </a:r>
            <a:br>
              <a:rPr lang="en-US" sz="3200" dirty="0" smtClean="0"/>
            </a:br>
            <a:r>
              <a:rPr lang="en-US" sz="2000" dirty="0" smtClean="0"/>
              <a:t>Collaborative </a:t>
            </a:r>
            <a:br>
              <a:rPr lang="en-US" sz="2000" dirty="0" smtClean="0"/>
            </a:br>
            <a:r>
              <a:rPr lang="en-US" sz="2000" dirty="0" smtClean="0"/>
              <a:t>Agreement</a:t>
            </a:r>
            <a:endParaRPr lang="en-US" sz="2000" dirty="0"/>
          </a:p>
        </p:txBody>
      </p:sp>
      <p:pic>
        <p:nvPicPr>
          <p:cNvPr id="4" name="Picture 3"/>
          <p:cNvPicPr>
            <a:picLocks noChangeAspect="1"/>
          </p:cNvPicPr>
          <p:nvPr/>
        </p:nvPicPr>
        <p:blipFill>
          <a:blip r:embed="rId2"/>
          <a:stretch>
            <a:fillRect/>
          </a:stretch>
        </p:blipFill>
        <p:spPr>
          <a:xfrm>
            <a:off x="2403164" y="637134"/>
            <a:ext cx="6083300" cy="3543300"/>
          </a:xfrm>
          <a:prstGeom prst="rect">
            <a:avLst/>
          </a:prstGeom>
        </p:spPr>
      </p:pic>
      <p:pic>
        <p:nvPicPr>
          <p:cNvPr id="5" name="Picture 4"/>
          <p:cNvPicPr>
            <a:picLocks noChangeAspect="1"/>
          </p:cNvPicPr>
          <p:nvPr/>
        </p:nvPicPr>
        <p:blipFill>
          <a:blip r:embed="rId3"/>
          <a:stretch>
            <a:fillRect/>
          </a:stretch>
        </p:blipFill>
        <p:spPr>
          <a:xfrm>
            <a:off x="2741848" y="3088532"/>
            <a:ext cx="6172200" cy="5740400"/>
          </a:xfrm>
          <a:prstGeom prst="rect">
            <a:avLst/>
          </a:prstGeom>
        </p:spPr>
      </p:pic>
      <p:grpSp>
        <p:nvGrpSpPr>
          <p:cNvPr id="6" name="Group 5"/>
          <p:cNvGrpSpPr/>
          <p:nvPr/>
        </p:nvGrpSpPr>
        <p:grpSpPr>
          <a:xfrm>
            <a:off x="-13803" y="72015"/>
            <a:ext cx="9199218" cy="465462"/>
            <a:chOff x="-179463" y="72015"/>
            <a:chExt cx="9199218" cy="465462"/>
          </a:xfrm>
        </p:grpSpPr>
        <p:grpSp>
          <p:nvGrpSpPr>
            <p:cNvPr id="7" name="Group 6"/>
            <p:cNvGrpSpPr/>
            <p:nvPr/>
          </p:nvGrpSpPr>
          <p:grpSpPr>
            <a:xfrm>
              <a:off x="4435566" y="72015"/>
              <a:ext cx="4584189" cy="459177"/>
              <a:chOff x="56896" y="24167"/>
              <a:chExt cx="9027680" cy="904260"/>
            </a:xfrm>
          </p:grpSpPr>
          <p:pic>
            <p:nvPicPr>
              <p:cNvPr id="16" name="Picture 15"/>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10">
                <a:alphaModFix amt="71000"/>
              </a:blip>
              <a:stretch>
                <a:fillRect/>
              </a:stretch>
            </p:blipFill>
            <p:spPr>
              <a:xfrm>
                <a:off x="56896" y="37662"/>
                <a:ext cx="1172690" cy="878387"/>
              </a:xfrm>
              <a:prstGeom prst="rect">
                <a:avLst/>
              </a:prstGeom>
            </p:spPr>
          </p:pic>
        </p:grpSp>
        <p:grpSp>
          <p:nvGrpSpPr>
            <p:cNvPr id="8" name="Group 7"/>
            <p:cNvGrpSpPr/>
            <p:nvPr/>
          </p:nvGrpSpPr>
          <p:grpSpPr>
            <a:xfrm>
              <a:off x="-179463" y="78300"/>
              <a:ext cx="4584189" cy="459177"/>
              <a:chOff x="56896" y="24167"/>
              <a:chExt cx="9027680" cy="904260"/>
            </a:xfrm>
          </p:grpSpPr>
          <p:pic>
            <p:nvPicPr>
              <p:cNvPr id="9" name="Picture 8"/>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0" name="Picture 9"/>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1" name="Picture 10"/>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2" name="Picture 11"/>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13" name="Picture 12"/>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14" name="Picture 13"/>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15" name="Picture 14"/>
              <p:cNvPicPr>
                <a:picLocks noChangeAspect="1"/>
              </p:cNvPicPr>
              <p:nvPr/>
            </p:nvPicPr>
            <p:blipFill>
              <a:blip r:embed="rId10">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795888895"/>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02257"/>
            <a:ext cx="4837208" cy="1143000"/>
          </a:xfrm>
        </p:spPr>
        <p:txBody>
          <a:bodyPr>
            <a:noAutofit/>
          </a:bodyPr>
          <a:lstStyle/>
          <a:p>
            <a:pPr algn="r"/>
            <a:r>
              <a:rPr lang="en-US" sz="2800" dirty="0" smtClean="0"/>
              <a:t>Sharing recognition and credit:</a:t>
            </a:r>
            <a:br>
              <a:rPr lang="en-US" sz="2800" dirty="0" smtClean="0"/>
            </a:br>
            <a:r>
              <a:rPr lang="en-US" sz="2800" dirty="0" smtClean="0"/>
              <a:t>Talking about authorship </a:t>
            </a:r>
            <a:br>
              <a:rPr lang="en-US" sz="2800" dirty="0" smtClean="0"/>
            </a:br>
            <a:r>
              <a:rPr lang="en-US" sz="2800" dirty="0" smtClean="0"/>
              <a:t>(early and often)</a:t>
            </a:r>
            <a:endParaRPr lang="en-US" sz="2800" dirty="0"/>
          </a:p>
        </p:txBody>
      </p:sp>
      <p:sp>
        <p:nvSpPr>
          <p:cNvPr id="3" name="Content Placeholder 2"/>
          <p:cNvSpPr>
            <a:spLocks noGrp="1"/>
          </p:cNvSpPr>
          <p:nvPr>
            <p:ph idx="1"/>
          </p:nvPr>
        </p:nvSpPr>
        <p:spPr>
          <a:xfrm>
            <a:off x="457201" y="2948043"/>
            <a:ext cx="4399132" cy="3178120"/>
          </a:xfrm>
        </p:spPr>
        <p:txBody>
          <a:bodyPr>
            <a:normAutofit/>
          </a:bodyPr>
          <a:lstStyle/>
          <a:p>
            <a:r>
              <a:rPr lang="en-US" sz="2800" dirty="0"/>
              <a:t>Case Study 13</a:t>
            </a:r>
          </a:p>
          <a:p>
            <a:r>
              <a:rPr lang="en-US" sz="2800" dirty="0" smtClean="0"/>
              <a:t>Review and agree on criteria for authorship</a:t>
            </a:r>
          </a:p>
          <a:p>
            <a:r>
              <a:rPr lang="en-US" sz="2800" dirty="0" smtClean="0"/>
              <a:t>Consider the CSI-Limnology (NSF MSB) model</a:t>
            </a:r>
          </a:p>
          <a:p>
            <a:endParaRPr lang="en-US" sz="2800" dirty="0"/>
          </a:p>
        </p:txBody>
      </p:sp>
      <p:grpSp>
        <p:nvGrpSpPr>
          <p:cNvPr id="6" name="Group 5"/>
          <p:cNvGrpSpPr/>
          <p:nvPr/>
        </p:nvGrpSpPr>
        <p:grpSpPr>
          <a:xfrm>
            <a:off x="-13803" y="72015"/>
            <a:ext cx="9199218" cy="465462"/>
            <a:chOff x="-179463" y="72015"/>
            <a:chExt cx="9199218" cy="465462"/>
          </a:xfrm>
        </p:grpSpPr>
        <p:grpSp>
          <p:nvGrpSpPr>
            <p:cNvPr id="7" name="Group 6"/>
            <p:cNvGrpSpPr/>
            <p:nvPr/>
          </p:nvGrpSpPr>
          <p:grpSpPr>
            <a:xfrm>
              <a:off x="4435566" y="72015"/>
              <a:ext cx="4584189" cy="459177"/>
              <a:chOff x="56896" y="24167"/>
              <a:chExt cx="9027680" cy="904260"/>
            </a:xfrm>
          </p:grpSpPr>
          <p:pic>
            <p:nvPicPr>
              <p:cNvPr id="16" name="Picture 15"/>
              <p:cNvPicPr>
                <a:picLocks noChangeAspect="1"/>
              </p:cNvPicPr>
              <p:nvPr/>
            </p:nvPicPr>
            <p:blipFill>
              <a:blip r:embed="rId2">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3">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4">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5">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6">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7">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8">
                <a:alphaModFix amt="71000"/>
              </a:blip>
              <a:stretch>
                <a:fillRect/>
              </a:stretch>
            </p:blipFill>
            <p:spPr>
              <a:xfrm>
                <a:off x="56896" y="37662"/>
                <a:ext cx="1172690" cy="878387"/>
              </a:xfrm>
              <a:prstGeom prst="rect">
                <a:avLst/>
              </a:prstGeom>
            </p:spPr>
          </p:pic>
        </p:grpSp>
        <p:grpSp>
          <p:nvGrpSpPr>
            <p:cNvPr id="8" name="Group 7"/>
            <p:cNvGrpSpPr/>
            <p:nvPr/>
          </p:nvGrpSpPr>
          <p:grpSpPr>
            <a:xfrm>
              <a:off x="-179463" y="78300"/>
              <a:ext cx="4584189" cy="459177"/>
              <a:chOff x="56896" y="24167"/>
              <a:chExt cx="9027680" cy="904260"/>
            </a:xfrm>
          </p:grpSpPr>
          <p:pic>
            <p:nvPicPr>
              <p:cNvPr id="9" name="Picture 8"/>
              <p:cNvPicPr>
                <a:picLocks noChangeAspect="1"/>
              </p:cNvPicPr>
              <p:nvPr/>
            </p:nvPicPr>
            <p:blipFill>
              <a:blip r:embed="rId2">
                <a:alphaModFix amt="71000"/>
              </a:blip>
              <a:stretch>
                <a:fillRect/>
              </a:stretch>
            </p:blipFill>
            <p:spPr>
              <a:xfrm>
                <a:off x="1276425" y="24167"/>
                <a:ext cx="1441441" cy="894464"/>
              </a:xfrm>
              <a:prstGeom prst="rect">
                <a:avLst/>
              </a:prstGeom>
            </p:spPr>
          </p:pic>
          <p:pic>
            <p:nvPicPr>
              <p:cNvPr id="10" name="Picture 9"/>
              <p:cNvPicPr>
                <a:picLocks noChangeAspect="1"/>
              </p:cNvPicPr>
              <p:nvPr/>
            </p:nvPicPr>
            <p:blipFill>
              <a:blip r:embed="rId3">
                <a:alphaModFix amt="71000"/>
              </a:blip>
              <a:stretch>
                <a:fillRect/>
              </a:stretch>
            </p:blipFill>
            <p:spPr>
              <a:xfrm>
                <a:off x="6514989" y="39819"/>
                <a:ext cx="1347690" cy="887678"/>
              </a:xfrm>
              <a:prstGeom prst="rect">
                <a:avLst/>
              </a:prstGeom>
            </p:spPr>
          </p:pic>
          <p:pic>
            <p:nvPicPr>
              <p:cNvPr id="11" name="Picture 10"/>
              <p:cNvPicPr>
                <a:picLocks noChangeAspect="1"/>
              </p:cNvPicPr>
              <p:nvPr/>
            </p:nvPicPr>
            <p:blipFill>
              <a:blip r:embed="rId4">
                <a:alphaModFix amt="71000"/>
              </a:blip>
              <a:stretch>
                <a:fillRect/>
              </a:stretch>
            </p:blipFill>
            <p:spPr>
              <a:xfrm>
                <a:off x="3988860" y="91347"/>
                <a:ext cx="1125570" cy="824702"/>
              </a:xfrm>
              <a:prstGeom prst="rect">
                <a:avLst/>
              </a:prstGeom>
            </p:spPr>
          </p:pic>
          <p:pic>
            <p:nvPicPr>
              <p:cNvPr id="12" name="Picture 11"/>
              <p:cNvPicPr>
                <a:picLocks noChangeAspect="1"/>
              </p:cNvPicPr>
              <p:nvPr/>
            </p:nvPicPr>
            <p:blipFill>
              <a:blip r:embed="rId5">
                <a:alphaModFix amt="71000"/>
              </a:blip>
              <a:stretch>
                <a:fillRect/>
              </a:stretch>
            </p:blipFill>
            <p:spPr>
              <a:xfrm>
                <a:off x="2773086" y="34435"/>
                <a:ext cx="1191989" cy="893992"/>
              </a:xfrm>
              <a:prstGeom prst="rect">
                <a:avLst/>
              </a:prstGeom>
            </p:spPr>
          </p:pic>
          <p:pic>
            <p:nvPicPr>
              <p:cNvPr id="13" name="Picture 12"/>
              <p:cNvPicPr>
                <a:picLocks noChangeAspect="1"/>
              </p:cNvPicPr>
              <p:nvPr/>
            </p:nvPicPr>
            <p:blipFill>
              <a:blip r:embed="rId6">
                <a:alphaModFix amt="71000"/>
              </a:blip>
              <a:stretch>
                <a:fillRect/>
              </a:stretch>
            </p:blipFill>
            <p:spPr>
              <a:xfrm>
                <a:off x="7904555" y="38621"/>
                <a:ext cx="1180021" cy="883878"/>
              </a:xfrm>
              <a:prstGeom prst="rect">
                <a:avLst/>
              </a:prstGeom>
            </p:spPr>
          </p:pic>
          <p:pic>
            <p:nvPicPr>
              <p:cNvPr id="14" name="Picture 13"/>
              <p:cNvPicPr>
                <a:picLocks noChangeAspect="1"/>
              </p:cNvPicPr>
              <p:nvPr/>
            </p:nvPicPr>
            <p:blipFill>
              <a:blip r:embed="rId7">
                <a:alphaModFix amt="71000"/>
              </a:blip>
              <a:stretch>
                <a:fillRect/>
              </a:stretch>
            </p:blipFill>
            <p:spPr>
              <a:xfrm>
                <a:off x="5155451" y="38622"/>
                <a:ext cx="1304318" cy="883878"/>
              </a:xfrm>
              <a:prstGeom prst="rect">
                <a:avLst/>
              </a:prstGeom>
            </p:spPr>
          </p:pic>
          <p:pic>
            <p:nvPicPr>
              <p:cNvPr id="15" name="Picture 14"/>
              <p:cNvPicPr>
                <a:picLocks noChangeAspect="1"/>
              </p:cNvPicPr>
              <p:nvPr/>
            </p:nvPicPr>
            <p:blipFill>
              <a:blip r:embed="rId8">
                <a:alphaModFix amt="71000"/>
              </a:blip>
              <a:stretch>
                <a:fillRect/>
              </a:stretch>
            </p:blipFill>
            <p:spPr>
              <a:xfrm>
                <a:off x="56896" y="37662"/>
                <a:ext cx="1172690" cy="878387"/>
              </a:xfrm>
              <a:prstGeom prst="rect">
                <a:avLst/>
              </a:prstGeom>
            </p:spPr>
          </p:pic>
        </p:grpSp>
      </p:grpSp>
      <p:pic>
        <p:nvPicPr>
          <p:cNvPr id="23" name="Picture 22"/>
          <p:cNvPicPr>
            <a:picLocks noChangeAspect="1"/>
          </p:cNvPicPr>
          <p:nvPr/>
        </p:nvPicPr>
        <p:blipFill>
          <a:blip r:embed="rId9"/>
          <a:stretch>
            <a:fillRect/>
          </a:stretch>
        </p:blipFill>
        <p:spPr>
          <a:xfrm>
            <a:off x="4936200" y="736540"/>
            <a:ext cx="3323296" cy="2211503"/>
          </a:xfrm>
          <a:prstGeom prst="rect">
            <a:avLst/>
          </a:prstGeom>
        </p:spPr>
      </p:pic>
    </p:spTree>
    <p:extLst>
      <p:ext uri="{BB962C8B-B14F-4D97-AF65-F5344CB8AC3E}">
        <p14:creationId xmlns:p14="http://schemas.microsoft.com/office/powerpoint/2010/main" val="507570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846138"/>
            <a:ext cx="8229600" cy="1143000"/>
          </a:xfrm>
        </p:spPr>
        <p:txBody>
          <a:bodyPr>
            <a:normAutofit fontScale="90000"/>
          </a:bodyPr>
          <a:lstStyle/>
          <a:p>
            <a:r>
              <a:rPr lang="en-US" dirty="0" smtClean="0"/>
              <a:t>Talking about authorship:</a:t>
            </a:r>
            <a:br>
              <a:rPr lang="en-US" dirty="0" smtClean="0"/>
            </a:br>
            <a:r>
              <a:rPr lang="en-US" dirty="0" smtClean="0"/>
              <a:t>The CSI-Limnology NSF MSB model</a:t>
            </a:r>
            <a:endParaRPr lang="en-US" dirty="0"/>
          </a:p>
        </p:txBody>
      </p:sp>
      <p:pic>
        <p:nvPicPr>
          <p:cNvPr id="6" name="Picture 5"/>
          <p:cNvPicPr>
            <a:picLocks noChangeAspect="1"/>
          </p:cNvPicPr>
          <p:nvPr/>
        </p:nvPicPr>
        <p:blipFill>
          <a:blip r:embed="rId2"/>
          <a:stretch>
            <a:fillRect/>
          </a:stretch>
        </p:blipFill>
        <p:spPr>
          <a:xfrm>
            <a:off x="1102390" y="2350822"/>
            <a:ext cx="6883400" cy="4724400"/>
          </a:xfrm>
          <a:prstGeom prst="rect">
            <a:avLst/>
          </a:prstGeom>
        </p:spPr>
      </p:pic>
      <p:grpSp>
        <p:nvGrpSpPr>
          <p:cNvPr id="7" name="Group 6"/>
          <p:cNvGrpSpPr/>
          <p:nvPr/>
        </p:nvGrpSpPr>
        <p:grpSpPr>
          <a:xfrm>
            <a:off x="-13803" y="72015"/>
            <a:ext cx="9199218" cy="465462"/>
            <a:chOff x="-179463" y="72015"/>
            <a:chExt cx="9199218" cy="465462"/>
          </a:xfrm>
        </p:grpSpPr>
        <p:grpSp>
          <p:nvGrpSpPr>
            <p:cNvPr id="8" name="Group 7"/>
            <p:cNvGrpSpPr/>
            <p:nvPr/>
          </p:nvGrpSpPr>
          <p:grpSpPr>
            <a:xfrm>
              <a:off x="4435566" y="72015"/>
              <a:ext cx="4584189" cy="459177"/>
              <a:chOff x="56896" y="24167"/>
              <a:chExt cx="9027680" cy="904260"/>
            </a:xfrm>
          </p:grpSpPr>
          <p:pic>
            <p:nvPicPr>
              <p:cNvPr id="17" name="Picture 16"/>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8" name="Picture 17"/>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9" name="Picture 18"/>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0" name="Picture 19"/>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1" name="Picture 20"/>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2" name="Picture 21"/>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3" name="Picture 22"/>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9" name="Group 8"/>
            <p:cNvGrpSpPr/>
            <p:nvPr/>
          </p:nvGrpSpPr>
          <p:grpSpPr>
            <a:xfrm>
              <a:off x="-179463" y="78300"/>
              <a:ext cx="4584189" cy="459177"/>
              <a:chOff x="56896" y="24167"/>
              <a:chExt cx="9027680" cy="904260"/>
            </a:xfrm>
          </p:grpSpPr>
          <p:pic>
            <p:nvPicPr>
              <p:cNvPr id="10" name="Picture 9"/>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1" name="Picture 10"/>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2" name="Picture 11"/>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3" name="Picture 12"/>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4" name="Picture 13"/>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5" name="Picture 14"/>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6" name="Picture 15"/>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6838874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220494" y="2935911"/>
            <a:ext cx="4258122" cy="3140365"/>
          </a:xfrm>
          <a:prstGeom prst="rect">
            <a:avLst/>
          </a:prstGeom>
        </p:spPr>
      </p:pic>
      <p:sp>
        <p:nvSpPr>
          <p:cNvPr id="3" name="Content Placeholder 2"/>
          <p:cNvSpPr>
            <a:spLocks noGrp="1"/>
          </p:cNvSpPr>
          <p:nvPr>
            <p:ph idx="1"/>
          </p:nvPr>
        </p:nvSpPr>
        <p:spPr>
          <a:xfrm>
            <a:off x="272468" y="3196097"/>
            <a:ext cx="6104606" cy="3499686"/>
          </a:xfrm>
        </p:spPr>
        <p:txBody>
          <a:bodyPr>
            <a:normAutofit/>
          </a:bodyPr>
          <a:lstStyle/>
          <a:p>
            <a:r>
              <a:rPr lang="en-US" sz="2400" dirty="0"/>
              <a:t>S</a:t>
            </a:r>
            <a:r>
              <a:rPr lang="en-US" sz="2400" dirty="0" smtClean="0"/>
              <a:t>hared vision</a:t>
            </a:r>
          </a:p>
          <a:p>
            <a:r>
              <a:rPr lang="en-US" sz="2400" dirty="0" smtClean="0"/>
              <a:t>Clearly defined roles and responsibilities</a:t>
            </a:r>
          </a:p>
          <a:p>
            <a:r>
              <a:rPr lang="en-US" sz="2400" dirty="0" smtClean="0"/>
              <a:t>Establish </a:t>
            </a:r>
            <a:r>
              <a:rPr lang="en-US" sz="2400" dirty="0"/>
              <a:t>a process and criteria for determining authorship </a:t>
            </a:r>
            <a:r>
              <a:rPr lang="en-US" sz="2400" dirty="0" smtClean="0"/>
              <a:t>early</a:t>
            </a:r>
          </a:p>
          <a:p>
            <a:pPr marL="0" indent="0">
              <a:buNone/>
            </a:pPr>
            <a:endParaRPr lang="en-US" sz="2400" dirty="0"/>
          </a:p>
          <a:p>
            <a:pPr marL="0" indent="0">
              <a:buNone/>
            </a:pPr>
            <a:r>
              <a:rPr lang="en-US" sz="2400" dirty="0" smtClean="0">
                <a:sym typeface="Wingdings"/>
              </a:rPr>
              <a:t> </a:t>
            </a:r>
            <a:r>
              <a:rPr lang="en-US" sz="2400" dirty="0" smtClean="0"/>
              <a:t>Establishing trust takes work!</a:t>
            </a:r>
            <a:endParaRPr lang="en-US" sz="2400" dirty="0"/>
          </a:p>
          <a:p>
            <a:endParaRPr lang="en-US" sz="2400" dirty="0" smtClean="0"/>
          </a:p>
          <a:p>
            <a:endParaRPr lang="en-US" sz="2400" dirty="0" smtClean="0"/>
          </a:p>
          <a:p>
            <a:endParaRPr lang="en-US" sz="2400" dirty="0"/>
          </a:p>
        </p:txBody>
      </p:sp>
      <p:grpSp>
        <p:nvGrpSpPr>
          <p:cNvPr id="5" name="Group 4"/>
          <p:cNvGrpSpPr/>
          <p:nvPr/>
        </p:nvGrpSpPr>
        <p:grpSpPr>
          <a:xfrm>
            <a:off x="-13803" y="72015"/>
            <a:ext cx="9199218" cy="465462"/>
            <a:chOff x="-179463" y="72015"/>
            <a:chExt cx="9199218" cy="465462"/>
          </a:xfrm>
        </p:grpSpPr>
        <p:grpSp>
          <p:nvGrpSpPr>
            <p:cNvPr id="6" name="Group 5"/>
            <p:cNvGrpSpPr/>
            <p:nvPr/>
          </p:nvGrpSpPr>
          <p:grpSpPr>
            <a:xfrm>
              <a:off x="4435566" y="72015"/>
              <a:ext cx="4584189" cy="459177"/>
              <a:chOff x="56896" y="24167"/>
              <a:chExt cx="9027680" cy="904260"/>
            </a:xfrm>
          </p:grpSpPr>
          <p:pic>
            <p:nvPicPr>
              <p:cNvPr id="16" name="Picture 15"/>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10">
                <a:alphaModFix amt="71000"/>
              </a:blip>
              <a:stretch>
                <a:fillRect/>
              </a:stretch>
            </p:blipFill>
            <p:spPr>
              <a:xfrm>
                <a:off x="56896" y="37662"/>
                <a:ext cx="1172690" cy="878387"/>
              </a:xfrm>
              <a:prstGeom prst="rect">
                <a:avLst/>
              </a:prstGeom>
            </p:spPr>
          </p:pic>
        </p:grpSp>
        <p:grpSp>
          <p:nvGrpSpPr>
            <p:cNvPr id="7" name="Group 6"/>
            <p:cNvGrpSpPr/>
            <p:nvPr/>
          </p:nvGrpSpPr>
          <p:grpSpPr>
            <a:xfrm>
              <a:off x="-179463" y="78300"/>
              <a:ext cx="4584189" cy="459177"/>
              <a:chOff x="56896" y="24167"/>
              <a:chExt cx="9027680" cy="904260"/>
            </a:xfrm>
          </p:grpSpPr>
          <p:pic>
            <p:nvPicPr>
              <p:cNvPr id="8" name="Picture 7"/>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9" name="Picture 8"/>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0" name="Picture 9"/>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1" name="Picture 10"/>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13" name="Picture 12"/>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14" name="Picture 13"/>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15" name="Picture 14"/>
              <p:cNvPicPr>
                <a:picLocks noChangeAspect="1"/>
              </p:cNvPicPr>
              <p:nvPr/>
            </p:nvPicPr>
            <p:blipFill>
              <a:blip r:embed="rId10">
                <a:alphaModFix amt="71000"/>
              </a:blip>
              <a:stretch>
                <a:fillRect/>
              </a:stretch>
            </p:blipFill>
            <p:spPr>
              <a:xfrm>
                <a:off x="56896" y="37662"/>
                <a:ext cx="1172690" cy="878387"/>
              </a:xfrm>
              <a:prstGeom prst="rect">
                <a:avLst/>
              </a:prstGeom>
            </p:spPr>
          </p:pic>
        </p:grpSp>
      </p:grpSp>
      <p:sp>
        <p:nvSpPr>
          <p:cNvPr id="23" name="Title 1"/>
          <p:cNvSpPr>
            <a:spLocks noGrp="1"/>
          </p:cNvSpPr>
          <p:nvPr>
            <p:ph type="title"/>
          </p:nvPr>
        </p:nvSpPr>
        <p:spPr>
          <a:xfrm>
            <a:off x="490934" y="985700"/>
            <a:ext cx="7691261" cy="1360214"/>
          </a:xfrm>
        </p:spPr>
        <p:txBody>
          <a:bodyPr>
            <a:normAutofit/>
          </a:bodyPr>
          <a:lstStyle/>
          <a:p>
            <a:r>
              <a:rPr lang="en-US" sz="3600" dirty="0" smtClean="0"/>
              <a:t>Best Practices for </a:t>
            </a:r>
            <a:br>
              <a:rPr lang="en-US" sz="3600" dirty="0" smtClean="0"/>
            </a:br>
            <a:r>
              <a:rPr lang="en-US" sz="3600" dirty="0" smtClean="0"/>
              <a:t>Team Science</a:t>
            </a:r>
            <a:endParaRPr lang="en-US" sz="2800" dirty="0"/>
          </a:p>
        </p:txBody>
      </p:sp>
    </p:spTree>
    <p:custDataLst>
      <p:tags r:id="rId1"/>
    </p:custDataLst>
    <p:extLst>
      <p:ext uri="{BB962C8B-B14F-4D97-AF65-F5344CB8AC3E}">
        <p14:creationId xmlns:p14="http://schemas.microsoft.com/office/powerpoint/2010/main" val="4065897150"/>
      </p:ext>
    </p:extLst>
  </p:cSld>
  <p:clrMapOvr>
    <a:masterClrMapping/>
  </p:clrMapOvr>
  <mc:AlternateContent xmlns:mc="http://schemas.openxmlformats.org/markup-compatibility/2006" xmlns:p14="http://schemas.microsoft.com/office/powerpoint/2010/main">
    <mc:Choice Requires="p14">
      <p:transition spd="slow" p14:dur="2000" advTm="56761"/>
    </mc:Choice>
    <mc:Fallback xmlns="">
      <p:transition xmlns:p14="http://schemas.microsoft.com/office/powerpoint/2010/main" spd="slow" advTm="5676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7475"/>
            <a:ext cx="8229600" cy="1143000"/>
          </a:xfrm>
        </p:spPr>
        <p:txBody>
          <a:bodyPr>
            <a:noAutofit/>
          </a:bodyPr>
          <a:lstStyle/>
          <a:p>
            <a:r>
              <a:rPr lang="en-US" sz="3200" dirty="0" smtClean="0"/>
              <a:t>When team science gets tough</a:t>
            </a:r>
            <a:br>
              <a:rPr lang="en-US" sz="3200" dirty="0" smtClean="0"/>
            </a:br>
            <a:endParaRPr lang="en-US" sz="2000" dirty="0"/>
          </a:p>
        </p:txBody>
      </p:sp>
      <p:pic>
        <p:nvPicPr>
          <p:cNvPr id="5" name="Picture 4"/>
          <p:cNvPicPr>
            <a:picLocks noChangeAspect="1"/>
          </p:cNvPicPr>
          <p:nvPr/>
        </p:nvPicPr>
        <p:blipFill>
          <a:blip r:embed="rId3"/>
          <a:stretch>
            <a:fillRect/>
          </a:stretch>
        </p:blipFill>
        <p:spPr>
          <a:xfrm>
            <a:off x="1233143" y="1980897"/>
            <a:ext cx="6619414" cy="4104248"/>
          </a:xfrm>
          <a:prstGeom prst="rect">
            <a:avLst/>
          </a:prstGeom>
        </p:spPr>
      </p:pic>
      <p:grpSp>
        <p:nvGrpSpPr>
          <p:cNvPr id="4" name="Group 3"/>
          <p:cNvGrpSpPr/>
          <p:nvPr/>
        </p:nvGrpSpPr>
        <p:grpSpPr>
          <a:xfrm>
            <a:off x="-13803" y="72015"/>
            <a:ext cx="9199218" cy="465462"/>
            <a:chOff x="-179463" y="72015"/>
            <a:chExt cx="9199218" cy="465462"/>
          </a:xfrm>
        </p:grpSpPr>
        <p:grpSp>
          <p:nvGrpSpPr>
            <p:cNvPr id="6" name="Group 5"/>
            <p:cNvGrpSpPr/>
            <p:nvPr/>
          </p:nvGrpSpPr>
          <p:grpSpPr>
            <a:xfrm>
              <a:off x="4435566" y="72015"/>
              <a:ext cx="4584189" cy="459177"/>
              <a:chOff x="56896" y="24167"/>
              <a:chExt cx="9027680" cy="904260"/>
            </a:xfrm>
          </p:grpSpPr>
          <p:pic>
            <p:nvPicPr>
              <p:cNvPr id="15" name="Picture 14"/>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10">
                <a:alphaModFix amt="71000"/>
              </a:blip>
              <a:stretch>
                <a:fillRect/>
              </a:stretch>
            </p:blipFill>
            <p:spPr>
              <a:xfrm>
                <a:off x="56896" y="37662"/>
                <a:ext cx="1172690" cy="878387"/>
              </a:xfrm>
              <a:prstGeom prst="rect">
                <a:avLst/>
              </a:prstGeom>
            </p:spPr>
          </p:pic>
        </p:grpSp>
        <p:grpSp>
          <p:nvGrpSpPr>
            <p:cNvPr id="7" name="Group 6"/>
            <p:cNvGrpSpPr/>
            <p:nvPr/>
          </p:nvGrpSpPr>
          <p:grpSpPr>
            <a:xfrm>
              <a:off x="-179463" y="78300"/>
              <a:ext cx="4584189" cy="459177"/>
              <a:chOff x="56896" y="24167"/>
              <a:chExt cx="9027680" cy="904260"/>
            </a:xfrm>
          </p:grpSpPr>
          <p:pic>
            <p:nvPicPr>
              <p:cNvPr id="8" name="Picture 7"/>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9" name="Picture 8"/>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0" name="Picture 9"/>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1" name="Picture 10"/>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12" name="Picture 11"/>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13" name="Picture 12"/>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14" name="Picture 13"/>
              <p:cNvPicPr>
                <a:picLocks noChangeAspect="1"/>
              </p:cNvPicPr>
              <p:nvPr/>
            </p:nvPicPr>
            <p:blipFill>
              <a:blip r:embed="rId10">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18704831"/>
      </p:ext>
    </p:extLst>
  </p:cSld>
  <p:clrMapOvr>
    <a:masterClrMapping/>
  </p:clrMapOvr>
  <mc:AlternateContent xmlns:mc="http://schemas.openxmlformats.org/markup-compatibility/2006" xmlns:p14="http://schemas.microsoft.com/office/powerpoint/2010/main">
    <mc:Choice Requires="p14">
      <p:transition spd="slow" p14:dur="2000" advTm="64540"/>
    </mc:Choice>
    <mc:Fallback xmlns="">
      <p:transition xmlns:p14="http://schemas.microsoft.com/office/powerpoint/2010/main" spd="slow" advTm="64540"/>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7475"/>
            <a:ext cx="8229600" cy="1143000"/>
          </a:xfrm>
        </p:spPr>
        <p:txBody>
          <a:bodyPr>
            <a:noAutofit/>
          </a:bodyPr>
          <a:lstStyle/>
          <a:p>
            <a:r>
              <a:rPr lang="en-US" sz="3200" dirty="0" smtClean="0"/>
              <a:t>The challenges of cross-disciplinary research</a:t>
            </a:r>
            <a:br>
              <a:rPr lang="en-US" sz="3200" dirty="0" smtClean="0"/>
            </a:br>
            <a:r>
              <a:rPr lang="en-US" sz="2000" i="1" dirty="0" smtClean="0"/>
              <a:t>from </a:t>
            </a:r>
            <a:r>
              <a:rPr lang="en-US" sz="2000" i="1" dirty="0" err="1" smtClean="0"/>
              <a:t>Eigenbrode</a:t>
            </a:r>
            <a:r>
              <a:rPr lang="en-US" sz="2000" i="1" dirty="0" smtClean="0"/>
              <a:t> et al. 2007</a:t>
            </a:r>
            <a:r>
              <a:rPr lang="en-US" sz="2000" dirty="0" smtClean="0"/>
              <a:t> </a:t>
            </a:r>
            <a:endParaRPr lang="en-US" sz="2000" dirty="0"/>
          </a:p>
        </p:txBody>
      </p:sp>
      <p:sp>
        <p:nvSpPr>
          <p:cNvPr id="3" name="Content Placeholder 2"/>
          <p:cNvSpPr>
            <a:spLocks noGrp="1"/>
          </p:cNvSpPr>
          <p:nvPr>
            <p:ph idx="1"/>
          </p:nvPr>
        </p:nvSpPr>
        <p:spPr>
          <a:xfrm>
            <a:off x="457200" y="2761147"/>
            <a:ext cx="8229600" cy="3365016"/>
          </a:xfrm>
        </p:spPr>
        <p:txBody>
          <a:bodyPr>
            <a:normAutofit/>
          </a:bodyPr>
          <a:lstStyle/>
          <a:p>
            <a:r>
              <a:rPr lang="en-US" sz="2800" dirty="0" smtClean="0"/>
              <a:t>Level of integration</a:t>
            </a:r>
          </a:p>
          <a:p>
            <a:r>
              <a:rPr lang="en-US" sz="2800" dirty="0" smtClean="0"/>
              <a:t>Linguistic and conceptual divides</a:t>
            </a:r>
          </a:p>
          <a:p>
            <a:r>
              <a:rPr lang="en-US" sz="2800" dirty="0" smtClean="0"/>
              <a:t>Validation of evidence</a:t>
            </a:r>
          </a:p>
          <a:p>
            <a:r>
              <a:rPr lang="en-US" sz="2800" dirty="0" smtClean="0"/>
              <a:t>Societal context of research</a:t>
            </a:r>
          </a:p>
          <a:p>
            <a:r>
              <a:rPr lang="en-US" sz="2800" dirty="0" smtClean="0"/>
              <a:t>Perceived nature of the world</a:t>
            </a:r>
          </a:p>
          <a:p>
            <a:r>
              <a:rPr lang="en-US" sz="2800" dirty="0" err="1" smtClean="0"/>
              <a:t>Reductionistic</a:t>
            </a:r>
            <a:r>
              <a:rPr lang="en-US" sz="2800" dirty="0" smtClean="0"/>
              <a:t> versus holistic science</a:t>
            </a:r>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3991875266"/>
      </p:ext>
    </p:extLst>
  </p:cSld>
  <p:clrMapOvr>
    <a:masterClrMapping/>
  </p:clrMapOvr>
  <mc:AlternateContent xmlns:mc="http://schemas.openxmlformats.org/markup-compatibility/2006" xmlns:p14="http://schemas.microsoft.com/office/powerpoint/2010/main">
    <mc:Choice Requires="p14">
      <p:transition spd="slow" p14:dur="2000" advTm="64540"/>
    </mc:Choice>
    <mc:Fallback xmlns="">
      <p:transition xmlns:p14="http://schemas.microsoft.com/office/powerpoint/2010/main" spd="slow" advTm="6454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7363" y="2136927"/>
            <a:ext cx="3592803" cy="2900686"/>
          </a:xfrm>
        </p:spPr>
        <p:txBody>
          <a:bodyPr>
            <a:normAutofit fontScale="90000"/>
          </a:bodyPr>
          <a:lstStyle/>
          <a:p>
            <a:pPr algn="l"/>
            <a:r>
              <a:rPr lang="en-US" dirty="0" smtClean="0"/>
              <a:t>Why philosophy and values matter for collaboration</a:t>
            </a:r>
            <a:endParaRPr lang="en-US" dirty="0"/>
          </a:p>
        </p:txBody>
      </p:sp>
      <p:pic>
        <p:nvPicPr>
          <p:cNvPr id="5" name="Content Placeholder 4"/>
          <p:cNvPicPr>
            <a:picLocks noGrp="1" noChangeAspect="1"/>
          </p:cNvPicPr>
          <p:nvPr>
            <p:ph idx="1"/>
          </p:nvPr>
        </p:nvPicPr>
        <p:blipFill rotWithShape="1">
          <a:blip r:embed="rId2"/>
          <a:srcRect l="-911" r="-9300"/>
          <a:stretch/>
        </p:blipFill>
        <p:spPr>
          <a:xfrm>
            <a:off x="1256242" y="1600200"/>
            <a:ext cx="3741121" cy="4525963"/>
          </a:xfrm>
        </p:spPr>
      </p:pic>
      <p:sp>
        <p:nvSpPr>
          <p:cNvPr id="3" name="TextBox 2"/>
          <p:cNvSpPr txBox="1"/>
          <p:nvPr/>
        </p:nvSpPr>
        <p:spPr>
          <a:xfrm>
            <a:off x="1527326" y="6064364"/>
            <a:ext cx="3147592" cy="276999"/>
          </a:xfrm>
          <a:prstGeom prst="rect">
            <a:avLst/>
          </a:prstGeom>
          <a:noFill/>
        </p:spPr>
        <p:txBody>
          <a:bodyPr wrap="square" rtlCol="0">
            <a:spAutoFit/>
          </a:bodyPr>
          <a:lstStyle/>
          <a:p>
            <a:r>
              <a:rPr lang="en-US" sz="1200" dirty="0" smtClean="0"/>
              <a:t>The Thinker, </a:t>
            </a:r>
            <a:r>
              <a:rPr lang="en-US" sz="1200" dirty="0" err="1" smtClean="0"/>
              <a:t>Auguste</a:t>
            </a:r>
            <a:r>
              <a:rPr lang="en-US" sz="1200" dirty="0" smtClean="0"/>
              <a:t> Rodin, 1902</a:t>
            </a:r>
            <a:endParaRPr lang="en-US" sz="1200" dirty="0"/>
          </a:p>
        </p:txBody>
      </p:sp>
      <p:grpSp>
        <p:nvGrpSpPr>
          <p:cNvPr id="6" name="Group 5"/>
          <p:cNvGrpSpPr/>
          <p:nvPr/>
        </p:nvGrpSpPr>
        <p:grpSpPr>
          <a:xfrm>
            <a:off x="-13803" y="72015"/>
            <a:ext cx="9199218" cy="465462"/>
            <a:chOff x="-179463" y="72015"/>
            <a:chExt cx="9199218" cy="465462"/>
          </a:xfrm>
        </p:grpSpPr>
        <p:grpSp>
          <p:nvGrpSpPr>
            <p:cNvPr id="7" name="Group 6"/>
            <p:cNvGrpSpPr/>
            <p:nvPr/>
          </p:nvGrpSpPr>
          <p:grpSpPr>
            <a:xfrm>
              <a:off x="4435566" y="72015"/>
              <a:ext cx="4584189" cy="459177"/>
              <a:chOff x="56896" y="24167"/>
              <a:chExt cx="9027680" cy="904260"/>
            </a:xfrm>
          </p:grpSpPr>
          <p:pic>
            <p:nvPicPr>
              <p:cNvPr id="16" name="Picture 15"/>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8" name="Group 7"/>
            <p:cNvGrpSpPr/>
            <p:nvPr/>
          </p:nvGrpSpPr>
          <p:grpSpPr>
            <a:xfrm>
              <a:off x="-179463" y="78300"/>
              <a:ext cx="4584189" cy="459177"/>
              <a:chOff x="56896" y="24167"/>
              <a:chExt cx="9027680" cy="904260"/>
            </a:xfrm>
          </p:grpSpPr>
          <p:pic>
            <p:nvPicPr>
              <p:cNvPr id="9" name="Picture 8"/>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0" name="Picture 9"/>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1" name="Picture 10"/>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2" name="Picture 11"/>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3" name="Picture 12"/>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4" name="Picture 13"/>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5" name="Picture 14"/>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2309208970"/>
      </p:ext>
    </p:extLst>
  </p:cSld>
  <p:clrMapOvr>
    <a:masterClrMapping/>
  </p:clrMapOvr>
  <mc:AlternateContent xmlns:mc="http://schemas.openxmlformats.org/markup-compatibility/2006" xmlns:p14="http://schemas.microsoft.com/office/powerpoint/2010/main">
    <mc:Choice Requires="p14">
      <p:transition spd="slow" p14:dur="2000" advTm="9848"/>
    </mc:Choice>
    <mc:Fallback xmlns="">
      <p:transition xmlns:p14="http://schemas.microsoft.com/office/powerpoint/2010/main" spd="slow" advTm="9848"/>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355"/>
            <a:ext cx="8229600" cy="1143000"/>
          </a:xfrm>
        </p:spPr>
        <p:txBody>
          <a:bodyPr>
            <a:noAutofit/>
          </a:bodyPr>
          <a:lstStyle/>
          <a:p>
            <a:r>
              <a:rPr lang="en-US" sz="3200" dirty="0" smtClean="0"/>
              <a:t>Implementation of the toolbox </a:t>
            </a:r>
            <a:br>
              <a:rPr lang="en-US" sz="3200" dirty="0" smtClean="0"/>
            </a:br>
            <a:r>
              <a:rPr lang="en-US" sz="3200" dirty="0" smtClean="0"/>
              <a:t>for philosophical dialogue</a:t>
            </a:r>
            <a:br>
              <a:rPr lang="en-US" sz="3200" dirty="0" smtClean="0"/>
            </a:br>
            <a:r>
              <a:rPr lang="en-US" sz="2000" i="1" dirty="0" smtClean="0"/>
              <a:t>from </a:t>
            </a:r>
            <a:r>
              <a:rPr lang="en-US" sz="2000" i="1" dirty="0" err="1" smtClean="0"/>
              <a:t>Eigenbrode</a:t>
            </a:r>
            <a:r>
              <a:rPr lang="en-US" sz="2000" i="1" dirty="0" smtClean="0"/>
              <a:t> et al., 2007</a:t>
            </a:r>
            <a:endParaRPr lang="en-US" sz="3200" i="1" dirty="0"/>
          </a:p>
        </p:txBody>
      </p:sp>
      <p:sp>
        <p:nvSpPr>
          <p:cNvPr id="3" name="Content Placeholder 2"/>
          <p:cNvSpPr>
            <a:spLocks noGrp="1"/>
          </p:cNvSpPr>
          <p:nvPr>
            <p:ph idx="1"/>
          </p:nvPr>
        </p:nvSpPr>
        <p:spPr>
          <a:xfrm>
            <a:off x="457200" y="3084442"/>
            <a:ext cx="8229600" cy="3607885"/>
          </a:xfrm>
        </p:spPr>
        <p:txBody>
          <a:bodyPr>
            <a:normAutofit/>
          </a:bodyPr>
          <a:lstStyle/>
          <a:p>
            <a:pPr>
              <a:lnSpc>
                <a:spcPct val="110000"/>
              </a:lnSpc>
            </a:pPr>
            <a:r>
              <a:rPr lang="en-US" sz="2800" dirty="0" smtClean="0"/>
              <a:t>Get background on underlying philosophical structure</a:t>
            </a:r>
          </a:p>
          <a:p>
            <a:pPr>
              <a:lnSpc>
                <a:spcPct val="110000"/>
              </a:lnSpc>
            </a:pPr>
            <a:r>
              <a:rPr lang="en-US" sz="2800" dirty="0" smtClean="0"/>
              <a:t>Reflect on questions and individual responses</a:t>
            </a:r>
          </a:p>
          <a:p>
            <a:pPr>
              <a:lnSpc>
                <a:spcPct val="110000"/>
              </a:lnSpc>
            </a:pPr>
            <a:r>
              <a:rPr lang="en-US" sz="2800" dirty="0" smtClean="0"/>
              <a:t>Discuss responses among team</a:t>
            </a:r>
            <a:endParaRPr lang="en-US" sz="2800" dirty="0"/>
          </a:p>
        </p:txBody>
      </p:sp>
      <p:grpSp>
        <p:nvGrpSpPr>
          <p:cNvPr id="13" name="Group 12"/>
          <p:cNvGrpSpPr/>
          <p:nvPr/>
        </p:nvGrpSpPr>
        <p:grpSpPr>
          <a:xfrm>
            <a:off x="-13803" y="72015"/>
            <a:ext cx="9199218" cy="465462"/>
            <a:chOff x="-179463" y="72015"/>
            <a:chExt cx="9199218" cy="465462"/>
          </a:xfrm>
        </p:grpSpPr>
        <p:grpSp>
          <p:nvGrpSpPr>
            <p:cNvPr id="14" name="Group 13"/>
            <p:cNvGrpSpPr/>
            <p:nvPr/>
          </p:nvGrpSpPr>
          <p:grpSpPr>
            <a:xfrm>
              <a:off x="4435566" y="72015"/>
              <a:ext cx="4584189" cy="459177"/>
              <a:chOff x="56896" y="24167"/>
              <a:chExt cx="9027680" cy="904260"/>
            </a:xfrm>
          </p:grpSpPr>
          <p:pic>
            <p:nvPicPr>
              <p:cNvPr id="23" name="Picture 22"/>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24" name="Picture 23"/>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25" name="Picture 24"/>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26" name="Picture 25"/>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27" name="Picture 26"/>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8" name="Picture 27"/>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9" name="Picture 28"/>
              <p:cNvPicPr>
                <a:picLocks noChangeAspect="1"/>
              </p:cNvPicPr>
              <p:nvPr/>
            </p:nvPicPr>
            <p:blipFill>
              <a:blip r:embed="rId10">
                <a:alphaModFix amt="71000"/>
              </a:blip>
              <a:stretch>
                <a:fillRect/>
              </a:stretch>
            </p:blipFill>
            <p:spPr>
              <a:xfrm>
                <a:off x="56896" y="37662"/>
                <a:ext cx="1172690" cy="878387"/>
              </a:xfrm>
              <a:prstGeom prst="rect">
                <a:avLst/>
              </a:prstGeom>
            </p:spPr>
          </p:pic>
        </p:grpSp>
        <p:grpSp>
          <p:nvGrpSpPr>
            <p:cNvPr id="15" name="Group 14"/>
            <p:cNvGrpSpPr/>
            <p:nvPr/>
          </p:nvGrpSpPr>
          <p:grpSpPr>
            <a:xfrm>
              <a:off x="-179463" y="78300"/>
              <a:ext cx="4584189" cy="459177"/>
              <a:chOff x="56896" y="24167"/>
              <a:chExt cx="9027680" cy="904260"/>
            </a:xfrm>
          </p:grpSpPr>
          <p:pic>
            <p:nvPicPr>
              <p:cNvPr id="16" name="Picture 15"/>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10">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2584602189"/>
      </p:ext>
    </p:extLst>
  </p:cSld>
  <p:clrMapOvr>
    <a:masterClrMapping/>
  </p:clrMapOvr>
  <mc:AlternateContent xmlns:mc="http://schemas.openxmlformats.org/markup-compatibility/2006" xmlns:p14="http://schemas.microsoft.com/office/powerpoint/2010/main">
    <mc:Choice Requires="p14">
      <p:transition spd="slow" p14:dur="2000" advTm="105623"/>
    </mc:Choice>
    <mc:Fallback xmlns="">
      <p:transition xmlns:p14="http://schemas.microsoft.com/office/powerpoint/2010/main" spd="slow" advTm="10562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986271"/>
            <a:ext cx="8229600" cy="4925203"/>
          </a:xfrm>
        </p:spPr>
        <p:txBody>
          <a:bodyPr>
            <a:normAutofit/>
          </a:bodyPr>
          <a:lstStyle/>
          <a:p>
            <a:pPr>
              <a:lnSpc>
                <a:spcPct val="120000"/>
              </a:lnSpc>
            </a:pPr>
            <a:r>
              <a:rPr lang="en-US" sz="2400" dirty="0" smtClean="0"/>
              <a:t>What is </a:t>
            </a:r>
            <a:r>
              <a:rPr lang="en-US" sz="2400" b="1" dirty="0" smtClean="0"/>
              <a:t>team science</a:t>
            </a:r>
            <a:r>
              <a:rPr lang="en-US" sz="2400" dirty="0" smtClean="0"/>
              <a:t> and </a:t>
            </a:r>
            <a:r>
              <a:rPr lang="en-US" sz="2400" b="1" dirty="0" smtClean="0"/>
              <a:t>why</a:t>
            </a:r>
            <a:r>
              <a:rPr lang="en-US" sz="2400" dirty="0" smtClean="0"/>
              <a:t> is it important?</a:t>
            </a:r>
          </a:p>
          <a:p>
            <a:pPr>
              <a:lnSpc>
                <a:spcPct val="120000"/>
              </a:lnSpc>
            </a:pPr>
            <a:r>
              <a:rPr lang="en-US" sz="2400" dirty="0" smtClean="0"/>
              <a:t>Are you </a:t>
            </a:r>
            <a:r>
              <a:rPr lang="en-US" sz="2400" b="1" dirty="0" smtClean="0"/>
              <a:t>willing</a:t>
            </a:r>
            <a:r>
              <a:rPr lang="en-US" sz="2400" dirty="0" smtClean="0"/>
              <a:t> and </a:t>
            </a:r>
            <a:r>
              <a:rPr lang="en-US" sz="2400" b="1" dirty="0" smtClean="0"/>
              <a:t>prepared</a:t>
            </a:r>
            <a:r>
              <a:rPr lang="en-US" sz="2400" dirty="0" smtClean="0"/>
              <a:t> to engage in team science?</a:t>
            </a:r>
          </a:p>
          <a:p>
            <a:pPr>
              <a:lnSpc>
                <a:spcPct val="120000"/>
              </a:lnSpc>
            </a:pPr>
            <a:r>
              <a:rPr lang="en-US" sz="2400" dirty="0" smtClean="0"/>
              <a:t>Factors contributing to </a:t>
            </a:r>
            <a:r>
              <a:rPr lang="en-US" sz="2400" b="1" dirty="0" smtClean="0"/>
              <a:t>successful teams</a:t>
            </a:r>
          </a:p>
          <a:p>
            <a:pPr>
              <a:lnSpc>
                <a:spcPct val="120000"/>
              </a:lnSpc>
            </a:pPr>
            <a:r>
              <a:rPr lang="en-US" sz="2400" b="1" dirty="0" smtClean="0"/>
              <a:t>Best practices </a:t>
            </a:r>
            <a:r>
              <a:rPr lang="en-US" sz="2400" dirty="0" smtClean="0"/>
              <a:t>to maximize team efficacy and productivity</a:t>
            </a:r>
          </a:p>
          <a:p>
            <a:pPr>
              <a:lnSpc>
                <a:spcPct val="120000"/>
              </a:lnSpc>
            </a:pPr>
            <a:r>
              <a:rPr lang="en-US" sz="2400" dirty="0" smtClean="0"/>
              <a:t>How to </a:t>
            </a:r>
            <a:r>
              <a:rPr lang="en-US" sz="2400" b="1" dirty="0" smtClean="0"/>
              <a:t>lead</a:t>
            </a:r>
            <a:r>
              <a:rPr lang="en-US" sz="2400" dirty="0" smtClean="0"/>
              <a:t> team science</a:t>
            </a:r>
          </a:p>
          <a:p>
            <a:pPr>
              <a:lnSpc>
                <a:spcPct val="120000"/>
              </a:lnSpc>
            </a:pPr>
            <a:r>
              <a:rPr lang="en-US" sz="2400" dirty="0" smtClean="0"/>
              <a:t>Strategies to address </a:t>
            </a:r>
            <a:r>
              <a:rPr lang="en-US" sz="2400" b="1" dirty="0" smtClean="0"/>
              <a:t>challenges</a:t>
            </a:r>
            <a:r>
              <a:rPr lang="en-US" sz="2400" dirty="0" smtClean="0"/>
              <a:t> and </a:t>
            </a:r>
            <a:r>
              <a:rPr lang="en-US" sz="2400" b="1" dirty="0" smtClean="0"/>
              <a:t>common pitfalls</a:t>
            </a:r>
            <a:r>
              <a:rPr lang="en-US" sz="2400" dirty="0" smtClean="0"/>
              <a:t> that research teams encounter</a:t>
            </a:r>
            <a:endParaRPr lang="en-US" sz="2400" dirty="0"/>
          </a:p>
        </p:txBody>
      </p:sp>
      <p:grpSp>
        <p:nvGrpSpPr>
          <p:cNvPr id="2" name="Group 1"/>
          <p:cNvGrpSpPr/>
          <p:nvPr/>
        </p:nvGrpSpPr>
        <p:grpSpPr>
          <a:xfrm>
            <a:off x="-13803" y="72015"/>
            <a:ext cx="9199218" cy="465462"/>
            <a:chOff x="-179463" y="72015"/>
            <a:chExt cx="9199218" cy="465462"/>
          </a:xfrm>
        </p:grpSpPr>
        <p:grpSp>
          <p:nvGrpSpPr>
            <p:cNvPr id="17" name="Group 16"/>
            <p:cNvGrpSpPr/>
            <p:nvPr/>
          </p:nvGrpSpPr>
          <p:grpSpPr>
            <a:xfrm>
              <a:off x="4435566" y="72015"/>
              <a:ext cx="4584189" cy="459177"/>
              <a:chOff x="56896" y="24167"/>
              <a:chExt cx="9027680" cy="904260"/>
            </a:xfrm>
          </p:grpSpPr>
          <p:pic>
            <p:nvPicPr>
              <p:cNvPr id="18" name="Picture 17"/>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9" name="Picture 18"/>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0" name="Picture 19"/>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1" name="Picture 20"/>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2" name="Picture 21"/>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3" name="Picture 22"/>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4" name="Picture 23"/>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1" name="Group 10"/>
            <p:cNvGrpSpPr/>
            <p:nvPr/>
          </p:nvGrpSpPr>
          <p:grpSpPr>
            <a:xfrm>
              <a:off x="-179463" y="78300"/>
              <a:ext cx="4584189" cy="459177"/>
              <a:chOff x="56896" y="24167"/>
              <a:chExt cx="9027680" cy="904260"/>
            </a:xfrm>
          </p:grpSpPr>
          <p:pic>
            <p:nvPicPr>
              <p:cNvPr id="12" name="Picture 1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3" name="Picture 1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4" name="Picture 1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5" name="Picture 1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6" name="Picture 1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5" name="Picture 24"/>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6" name="Picture 25"/>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
        <p:nvSpPr>
          <p:cNvPr id="4" name="TextBox 3"/>
          <p:cNvSpPr txBox="1"/>
          <p:nvPr/>
        </p:nvSpPr>
        <p:spPr>
          <a:xfrm>
            <a:off x="1909642" y="840974"/>
            <a:ext cx="5383167" cy="707886"/>
          </a:xfrm>
          <a:prstGeom prst="rect">
            <a:avLst/>
          </a:prstGeom>
          <a:noFill/>
        </p:spPr>
        <p:txBody>
          <a:bodyPr wrap="square" rtlCol="0">
            <a:spAutoFit/>
          </a:bodyPr>
          <a:lstStyle/>
          <a:p>
            <a:pPr algn="ctr"/>
            <a:r>
              <a:rPr lang="en-US" sz="4000" dirty="0" smtClean="0"/>
              <a:t>Today’s talk</a:t>
            </a:r>
            <a:endParaRPr lang="en-US" sz="4000" dirty="0"/>
          </a:p>
        </p:txBody>
      </p:sp>
    </p:spTree>
    <p:custDataLst>
      <p:tags r:id="rId1"/>
    </p:custDataLst>
    <p:extLst>
      <p:ext uri="{BB962C8B-B14F-4D97-AF65-F5344CB8AC3E}">
        <p14:creationId xmlns:p14="http://schemas.microsoft.com/office/powerpoint/2010/main" val="891607190"/>
      </p:ext>
    </p:extLst>
  </p:cSld>
  <p:clrMapOvr>
    <a:masterClrMapping/>
  </p:clrMapOvr>
  <mc:AlternateContent xmlns:mc="http://schemas.openxmlformats.org/markup-compatibility/2006" xmlns:p14="http://schemas.microsoft.com/office/powerpoint/2010/main">
    <mc:Choice Requires="p14">
      <p:transition spd="slow" p14:dur="2000" advTm="40513"/>
    </mc:Choice>
    <mc:Fallback xmlns="">
      <p:transition xmlns:p14="http://schemas.microsoft.com/office/powerpoint/2010/main" spd="slow" advTm="4051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1355"/>
            <a:ext cx="8229600" cy="1143000"/>
          </a:xfrm>
        </p:spPr>
        <p:txBody>
          <a:bodyPr>
            <a:noAutofit/>
          </a:bodyPr>
          <a:lstStyle/>
          <a:p>
            <a:r>
              <a:rPr lang="en-US" sz="3200" dirty="0" smtClean="0"/>
              <a:t>Toolbox for philosophical dialogue</a:t>
            </a:r>
            <a:br>
              <a:rPr lang="en-US" sz="3200" dirty="0" smtClean="0"/>
            </a:br>
            <a:r>
              <a:rPr lang="en-US" sz="2000" i="1" dirty="0" smtClean="0"/>
              <a:t>from </a:t>
            </a:r>
            <a:r>
              <a:rPr lang="en-US" sz="2000" i="1" dirty="0" err="1" smtClean="0"/>
              <a:t>Eigenbrode</a:t>
            </a:r>
            <a:r>
              <a:rPr lang="en-US" sz="2000" i="1" dirty="0" smtClean="0"/>
              <a:t> et al., 2007</a:t>
            </a:r>
            <a:endParaRPr lang="en-US" sz="3200" i="1" dirty="0"/>
          </a:p>
        </p:txBody>
      </p:sp>
      <p:sp>
        <p:nvSpPr>
          <p:cNvPr id="3" name="Content Placeholder 2"/>
          <p:cNvSpPr>
            <a:spLocks noGrp="1"/>
          </p:cNvSpPr>
          <p:nvPr>
            <p:ph idx="1"/>
          </p:nvPr>
        </p:nvSpPr>
        <p:spPr>
          <a:xfrm>
            <a:off x="457200" y="2154804"/>
            <a:ext cx="8229600" cy="4537524"/>
          </a:xfrm>
        </p:spPr>
        <p:txBody>
          <a:bodyPr>
            <a:normAutofit fontScale="77500" lnSpcReduction="20000"/>
          </a:bodyPr>
          <a:lstStyle/>
          <a:p>
            <a:pPr>
              <a:lnSpc>
                <a:spcPct val="110000"/>
              </a:lnSpc>
            </a:pPr>
            <a:r>
              <a:rPr lang="en-US" sz="2800" b="1" dirty="0" smtClean="0"/>
              <a:t>Motivation: </a:t>
            </a:r>
            <a:r>
              <a:rPr lang="en-US" sz="2800" dirty="0" smtClean="0"/>
              <a:t>Is applied research or basic research more important to you as a researcher?</a:t>
            </a:r>
          </a:p>
          <a:p>
            <a:pPr>
              <a:lnSpc>
                <a:spcPct val="110000"/>
              </a:lnSpc>
            </a:pPr>
            <a:r>
              <a:rPr lang="en-US" sz="2800" b="1" dirty="0" smtClean="0"/>
              <a:t>Methodology: </a:t>
            </a:r>
            <a:r>
              <a:rPr lang="en-US" sz="2800" dirty="0" smtClean="0"/>
              <a:t>In your typical disciplinary research, what methods do you use, and which are most appropriate for your (hypothetical) collaborative study (e.g., quantitative, qualitative, experimental, case study, observational, modeling)?</a:t>
            </a:r>
          </a:p>
          <a:p>
            <a:pPr>
              <a:lnSpc>
                <a:spcPct val="110000"/>
              </a:lnSpc>
            </a:pPr>
            <a:r>
              <a:rPr lang="en-US" sz="2800" b="1" dirty="0" smtClean="0"/>
              <a:t>Confirmation: </a:t>
            </a:r>
            <a:r>
              <a:rPr lang="en-US" sz="2800" dirty="0" smtClean="0"/>
              <a:t>What type and amount of evidence are required for knowledge in your work?</a:t>
            </a:r>
          </a:p>
          <a:p>
            <a:pPr>
              <a:lnSpc>
                <a:spcPct val="110000"/>
              </a:lnSpc>
            </a:pPr>
            <a:r>
              <a:rPr lang="en-US" sz="2800" b="1" dirty="0" smtClean="0"/>
              <a:t>Objectivity: </a:t>
            </a:r>
            <a:r>
              <a:rPr lang="en-US" sz="2800" dirty="0" smtClean="0"/>
              <a:t>Must scientific research be objective to be legitimate?</a:t>
            </a:r>
          </a:p>
          <a:p>
            <a:pPr>
              <a:lnSpc>
                <a:spcPct val="110000"/>
              </a:lnSpc>
            </a:pPr>
            <a:r>
              <a:rPr lang="en-US" sz="2800" b="1" dirty="0" smtClean="0"/>
              <a:t>Values: </a:t>
            </a:r>
            <a:r>
              <a:rPr lang="en-US" sz="2800" dirty="0" smtClean="0"/>
              <a:t>Is value-neutral scientific research possible?</a:t>
            </a:r>
          </a:p>
          <a:p>
            <a:pPr>
              <a:lnSpc>
                <a:spcPct val="110000"/>
              </a:lnSpc>
            </a:pPr>
            <a:r>
              <a:rPr lang="en-US" sz="2800" b="1" dirty="0" smtClean="0"/>
              <a:t>Reductionism and emergence: </a:t>
            </a:r>
            <a:r>
              <a:rPr lang="en-US" sz="2800" dirty="0" smtClean="0"/>
              <a:t>Can the world under investigation be fully reduced to individual, independent elements for study?</a:t>
            </a:r>
            <a:endParaRPr lang="en-US" sz="2800" dirty="0"/>
          </a:p>
        </p:txBody>
      </p:sp>
      <p:grpSp>
        <p:nvGrpSpPr>
          <p:cNvPr id="13" name="Group 12"/>
          <p:cNvGrpSpPr/>
          <p:nvPr/>
        </p:nvGrpSpPr>
        <p:grpSpPr>
          <a:xfrm>
            <a:off x="-13803" y="72015"/>
            <a:ext cx="9199218" cy="465462"/>
            <a:chOff x="-179463" y="72015"/>
            <a:chExt cx="9199218" cy="465462"/>
          </a:xfrm>
        </p:grpSpPr>
        <p:grpSp>
          <p:nvGrpSpPr>
            <p:cNvPr id="14" name="Group 13"/>
            <p:cNvGrpSpPr/>
            <p:nvPr/>
          </p:nvGrpSpPr>
          <p:grpSpPr>
            <a:xfrm>
              <a:off x="4435566" y="72015"/>
              <a:ext cx="4584189" cy="459177"/>
              <a:chOff x="56896" y="24167"/>
              <a:chExt cx="9027680" cy="904260"/>
            </a:xfrm>
          </p:grpSpPr>
          <p:pic>
            <p:nvPicPr>
              <p:cNvPr id="23" name="Picture 22"/>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24" name="Picture 23"/>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25" name="Picture 24"/>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26" name="Picture 25"/>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27" name="Picture 26"/>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8" name="Picture 27"/>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9" name="Picture 28"/>
              <p:cNvPicPr>
                <a:picLocks noChangeAspect="1"/>
              </p:cNvPicPr>
              <p:nvPr/>
            </p:nvPicPr>
            <p:blipFill>
              <a:blip r:embed="rId10">
                <a:alphaModFix amt="71000"/>
              </a:blip>
              <a:stretch>
                <a:fillRect/>
              </a:stretch>
            </p:blipFill>
            <p:spPr>
              <a:xfrm>
                <a:off x="56896" y="37662"/>
                <a:ext cx="1172690" cy="878387"/>
              </a:xfrm>
              <a:prstGeom prst="rect">
                <a:avLst/>
              </a:prstGeom>
            </p:spPr>
          </p:pic>
        </p:grpSp>
        <p:grpSp>
          <p:nvGrpSpPr>
            <p:cNvPr id="15" name="Group 14"/>
            <p:cNvGrpSpPr/>
            <p:nvPr/>
          </p:nvGrpSpPr>
          <p:grpSpPr>
            <a:xfrm>
              <a:off x="-179463" y="78300"/>
              <a:ext cx="4584189" cy="459177"/>
              <a:chOff x="56896" y="24167"/>
              <a:chExt cx="9027680" cy="904260"/>
            </a:xfrm>
          </p:grpSpPr>
          <p:pic>
            <p:nvPicPr>
              <p:cNvPr id="16" name="Picture 15"/>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10">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3985542966"/>
      </p:ext>
    </p:extLst>
  </p:cSld>
  <p:clrMapOvr>
    <a:masterClrMapping/>
  </p:clrMapOvr>
  <mc:AlternateContent xmlns:mc="http://schemas.openxmlformats.org/markup-compatibility/2006" xmlns:p14="http://schemas.microsoft.com/office/powerpoint/2010/main">
    <mc:Choice Requires="p14">
      <p:transition spd="slow" p14:dur="2000" advTm="105623"/>
    </mc:Choice>
    <mc:Fallback xmlns="">
      <p:transition xmlns:p14="http://schemas.microsoft.com/office/powerpoint/2010/main" spd="slow" advTm="10562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6298" y="2083185"/>
            <a:ext cx="3592803" cy="1326875"/>
          </a:xfrm>
        </p:spPr>
        <p:txBody>
          <a:bodyPr>
            <a:normAutofit fontScale="90000"/>
          </a:bodyPr>
          <a:lstStyle/>
          <a:p>
            <a:pPr algn="l"/>
            <a:r>
              <a:rPr lang="en-US" dirty="0" smtClean="0"/>
              <a:t>Dealing with conflict and emotions</a:t>
            </a:r>
            <a:endParaRPr lang="en-US" dirty="0"/>
          </a:p>
        </p:txBody>
      </p:sp>
      <p:pic>
        <p:nvPicPr>
          <p:cNvPr id="5" name="Content Placeholder 4"/>
          <p:cNvPicPr>
            <a:picLocks noGrp="1" noChangeAspect="1"/>
          </p:cNvPicPr>
          <p:nvPr>
            <p:ph idx="1"/>
          </p:nvPr>
        </p:nvPicPr>
        <p:blipFill>
          <a:blip r:embed="rId2"/>
          <a:srcRect t="13618" b="13618"/>
          <a:stretch>
            <a:fillRect/>
          </a:stretch>
        </p:blipFill>
        <p:spPr>
          <a:xfrm>
            <a:off x="1149169" y="2083185"/>
            <a:ext cx="3517129" cy="1934285"/>
          </a:xfrm>
        </p:spPr>
      </p:pic>
      <p:grpSp>
        <p:nvGrpSpPr>
          <p:cNvPr id="4" name="Group 3"/>
          <p:cNvGrpSpPr/>
          <p:nvPr/>
        </p:nvGrpSpPr>
        <p:grpSpPr>
          <a:xfrm>
            <a:off x="-13803" y="72015"/>
            <a:ext cx="9199218" cy="465462"/>
            <a:chOff x="-179463" y="72015"/>
            <a:chExt cx="9199218" cy="465462"/>
          </a:xfrm>
        </p:grpSpPr>
        <p:grpSp>
          <p:nvGrpSpPr>
            <p:cNvPr id="6" name="Group 5"/>
            <p:cNvGrpSpPr/>
            <p:nvPr/>
          </p:nvGrpSpPr>
          <p:grpSpPr>
            <a:xfrm>
              <a:off x="4435566" y="72015"/>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7" name="Group 6"/>
            <p:cNvGrpSpPr/>
            <p:nvPr/>
          </p:nvGrpSpPr>
          <p:grpSpPr>
            <a:xfrm>
              <a:off x="-179463" y="78300"/>
              <a:ext cx="4584189" cy="459177"/>
              <a:chOff x="56896" y="24167"/>
              <a:chExt cx="9027680" cy="904260"/>
            </a:xfrm>
          </p:grpSpPr>
          <p:pic>
            <p:nvPicPr>
              <p:cNvPr id="8" name="Picture 7"/>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9" name="Picture 8"/>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0" name="Picture 9"/>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1" name="Picture 10"/>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2" name="Picture 11"/>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3" name="Picture 12"/>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4" name="Picture 13"/>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601337636"/>
      </p:ext>
    </p:extLst>
  </p:cSld>
  <p:clrMapOvr>
    <a:masterClrMapping/>
  </p:clrMapOvr>
  <mc:AlternateContent xmlns:mc="http://schemas.openxmlformats.org/markup-compatibility/2006" xmlns:p14="http://schemas.microsoft.com/office/powerpoint/2010/main">
    <mc:Choice Requires="p14">
      <p:transition spd="slow" p14:dur="2000" advTm="8546"/>
    </mc:Choice>
    <mc:Fallback xmlns="">
      <p:transition xmlns:p14="http://schemas.microsoft.com/office/powerpoint/2010/main" spd="slow" advTm="8546"/>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2298"/>
            <a:ext cx="4666046" cy="2293235"/>
          </a:xfrm>
        </p:spPr>
        <p:txBody>
          <a:bodyPr>
            <a:normAutofit/>
          </a:bodyPr>
          <a:lstStyle/>
          <a:p>
            <a:pPr algn="r"/>
            <a:r>
              <a:rPr lang="en-US" sz="4000" dirty="0" smtClean="0"/>
              <a:t>You are a scientist</a:t>
            </a:r>
            <a:endParaRPr lang="en-US" sz="4000" dirty="0"/>
          </a:p>
        </p:txBody>
      </p:sp>
      <p:sp>
        <p:nvSpPr>
          <p:cNvPr id="3" name="Content Placeholder 2"/>
          <p:cNvSpPr>
            <a:spLocks noGrp="1"/>
          </p:cNvSpPr>
          <p:nvPr>
            <p:ph idx="1"/>
          </p:nvPr>
        </p:nvSpPr>
        <p:spPr>
          <a:xfrm>
            <a:off x="457200" y="2843982"/>
            <a:ext cx="8229600" cy="3112159"/>
          </a:xfrm>
        </p:spPr>
        <p:txBody>
          <a:bodyPr>
            <a:normAutofit fontScale="92500" lnSpcReduction="10000"/>
          </a:bodyPr>
          <a:lstStyle/>
          <a:p>
            <a:r>
              <a:rPr lang="en-US" sz="2800" dirty="0" smtClean="0"/>
              <a:t>Do you consider yourself objective, data-driven, and rational?</a:t>
            </a:r>
          </a:p>
          <a:p>
            <a:pPr marL="457200" lvl="1" indent="0">
              <a:buNone/>
            </a:pPr>
            <a:r>
              <a:rPr lang="en-US" sz="2400" dirty="0"/>
              <a:t>	</a:t>
            </a:r>
            <a:r>
              <a:rPr lang="en-US" sz="2400" dirty="0" smtClean="0">
                <a:sym typeface="Wingdings"/>
              </a:rPr>
              <a:t> This may describe your approach to science, but perhaps not your emotional response to people and situations as you conduct research</a:t>
            </a:r>
          </a:p>
          <a:p>
            <a:r>
              <a:rPr lang="en-US" sz="2800" dirty="0" smtClean="0"/>
              <a:t>Emotions can influence the way you interact with others and how you make decisions- all of this affects how well research teams function</a:t>
            </a:r>
            <a:endParaRPr lang="en-US" sz="2800" dirty="0"/>
          </a:p>
        </p:txBody>
      </p:sp>
      <p:pic>
        <p:nvPicPr>
          <p:cNvPr id="4" name="Picture 3"/>
          <p:cNvPicPr>
            <a:picLocks noChangeAspect="1"/>
          </p:cNvPicPr>
          <p:nvPr/>
        </p:nvPicPr>
        <p:blipFill>
          <a:blip r:embed="rId3"/>
          <a:stretch>
            <a:fillRect/>
          </a:stretch>
        </p:blipFill>
        <p:spPr>
          <a:xfrm>
            <a:off x="4624632" y="901097"/>
            <a:ext cx="3040608" cy="1583853"/>
          </a:xfrm>
          <a:prstGeom prst="rect">
            <a:avLst/>
          </a:prstGeom>
        </p:spPr>
      </p:pic>
      <p:sp>
        <p:nvSpPr>
          <p:cNvPr id="5" name="TextBox 4"/>
          <p:cNvSpPr txBox="1"/>
          <p:nvPr/>
        </p:nvSpPr>
        <p:spPr>
          <a:xfrm>
            <a:off x="5138564" y="6546042"/>
            <a:ext cx="4126838" cy="307777"/>
          </a:xfrm>
          <a:prstGeom prst="rect">
            <a:avLst/>
          </a:prstGeom>
          <a:noFill/>
        </p:spPr>
        <p:txBody>
          <a:bodyPr wrap="none" rtlCol="0">
            <a:spAutoFit/>
          </a:bodyPr>
          <a:lstStyle/>
          <a:p>
            <a:r>
              <a:rPr lang="en-US" sz="1400" dirty="0"/>
              <a:t>Image: http://</a:t>
            </a:r>
            <a:r>
              <a:rPr lang="en-US" sz="1400" dirty="0" err="1"/>
              <a:t>decodingcommunications.blogspot.com</a:t>
            </a:r>
            <a:endParaRPr lang="en-US" sz="1400" dirty="0"/>
          </a:p>
        </p:txBody>
      </p:sp>
      <p:grpSp>
        <p:nvGrpSpPr>
          <p:cNvPr id="6" name="Group 5"/>
          <p:cNvGrpSpPr/>
          <p:nvPr/>
        </p:nvGrpSpPr>
        <p:grpSpPr>
          <a:xfrm>
            <a:off x="-13803" y="72015"/>
            <a:ext cx="9199218" cy="465462"/>
            <a:chOff x="-179463" y="72015"/>
            <a:chExt cx="9199218" cy="465462"/>
          </a:xfrm>
        </p:grpSpPr>
        <p:grpSp>
          <p:nvGrpSpPr>
            <p:cNvPr id="7" name="Group 6"/>
            <p:cNvGrpSpPr/>
            <p:nvPr/>
          </p:nvGrpSpPr>
          <p:grpSpPr>
            <a:xfrm>
              <a:off x="4435566" y="72015"/>
              <a:ext cx="4584189" cy="459177"/>
              <a:chOff x="56896" y="24167"/>
              <a:chExt cx="9027680" cy="904260"/>
            </a:xfrm>
          </p:grpSpPr>
          <p:pic>
            <p:nvPicPr>
              <p:cNvPr id="16" name="Picture 15"/>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10">
                <a:alphaModFix amt="71000"/>
              </a:blip>
              <a:stretch>
                <a:fillRect/>
              </a:stretch>
            </p:blipFill>
            <p:spPr>
              <a:xfrm>
                <a:off x="56896" y="37662"/>
                <a:ext cx="1172690" cy="878387"/>
              </a:xfrm>
              <a:prstGeom prst="rect">
                <a:avLst/>
              </a:prstGeom>
            </p:spPr>
          </p:pic>
        </p:grpSp>
        <p:grpSp>
          <p:nvGrpSpPr>
            <p:cNvPr id="8" name="Group 7"/>
            <p:cNvGrpSpPr/>
            <p:nvPr/>
          </p:nvGrpSpPr>
          <p:grpSpPr>
            <a:xfrm>
              <a:off x="-179463" y="78300"/>
              <a:ext cx="4584189" cy="459177"/>
              <a:chOff x="56896" y="24167"/>
              <a:chExt cx="9027680" cy="904260"/>
            </a:xfrm>
          </p:grpSpPr>
          <p:pic>
            <p:nvPicPr>
              <p:cNvPr id="9" name="Picture 8"/>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0" name="Picture 9"/>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1" name="Picture 10"/>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2" name="Picture 11"/>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13" name="Picture 12"/>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14" name="Picture 13"/>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15" name="Picture 14"/>
              <p:cNvPicPr>
                <a:picLocks noChangeAspect="1"/>
              </p:cNvPicPr>
              <p:nvPr/>
            </p:nvPicPr>
            <p:blipFill>
              <a:blip r:embed="rId10">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2153675096"/>
      </p:ext>
    </p:extLst>
  </p:cSld>
  <p:clrMapOvr>
    <a:masterClrMapping/>
  </p:clrMapOvr>
  <mc:AlternateContent xmlns:mc="http://schemas.openxmlformats.org/markup-compatibility/2006" xmlns:p14="http://schemas.microsoft.com/office/powerpoint/2010/main">
    <mc:Choice Requires="p14">
      <p:transition spd="slow" p14:dur="2000" advTm="32630"/>
    </mc:Choice>
    <mc:Fallback xmlns="">
      <p:transition xmlns:p14="http://schemas.microsoft.com/office/powerpoint/2010/main" spd="slow" advTm="3263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impact of emotional reactions</a:t>
            </a:r>
            <a:endParaRPr lang="en-US" dirty="0"/>
          </a:p>
        </p:txBody>
      </p:sp>
      <p:sp>
        <p:nvSpPr>
          <p:cNvPr id="3" name="Content Placeholder 2"/>
          <p:cNvSpPr>
            <a:spLocks noGrp="1"/>
          </p:cNvSpPr>
          <p:nvPr>
            <p:ph idx="1"/>
          </p:nvPr>
        </p:nvSpPr>
        <p:spPr>
          <a:xfrm>
            <a:off x="457200" y="1600200"/>
            <a:ext cx="4581577" cy="4525963"/>
          </a:xfrm>
        </p:spPr>
        <p:txBody>
          <a:bodyPr>
            <a:normAutofit/>
          </a:bodyPr>
          <a:lstStyle/>
          <a:p>
            <a:pPr>
              <a:lnSpc>
                <a:spcPct val="130000"/>
              </a:lnSpc>
            </a:pPr>
            <a:r>
              <a:rPr lang="en-US" sz="2400" dirty="0" smtClean="0"/>
              <a:t>Narrowed vision and creativity</a:t>
            </a:r>
          </a:p>
          <a:p>
            <a:pPr>
              <a:lnSpc>
                <a:spcPct val="130000"/>
              </a:lnSpc>
            </a:pPr>
            <a:r>
              <a:rPr lang="en-US" sz="2400" dirty="0" smtClean="0"/>
              <a:t>Stifled curiosity, openness, and playfulness</a:t>
            </a:r>
          </a:p>
          <a:p>
            <a:pPr>
              <a:lnSpc>
                <a:spcPct val="130000"/>
              </a:lnSpc>
            </a:pPr>
            <a:r>
              <a:rPr lang="en-US" sz="2400" dirty="0" smtClean="0"/>
              <a:t>Hindered ability to recognize nuances</a:t>
            </a:r>
          </a:p>
          <a:p>
            <a:pPr>
              <a:lnSpc>
                <a:spcPct val="130000"/>
              </a:lnSpc>
            </a:pPr>
            <a:r>
              <a:rPr lang="en-US" sz="2400" dirty="0" smtClean="0"/>
              <a:t>Distorted perceptions</a:t>
            </a:r>
            <a:endParaRPr lang="en-US" sz="2400" dirty="0"/>
          </a:p>
          <a:p>
            <a:pPr marL="0" indent="0">
              <a:lnSpc>
                <a:spcPct val="130000"/>
              </a:lnSpc>
              <a:buNone/>
            </a:pPr>
            <a:r>
              <a:rPr lang="en-US" sz="2400" dirty="0" smtClean="0">
                <a:sym typeface="Wingdings"/>
              </a:rPr>
              <a:t> Reduced capacity for collaboration</a:t>
            </a:r>
            <a:endParaRPr lang="en-US" sz="2400" dirty="0" smtClean="0"/>
          </a:p>
          <a:p>
            <a:pPr>
              <a:lnSpc>
                <a:spcPct val="130000"/>
              </a:lnSpc>
            </a:pPr>
            <a:endParaRPr lang="en-US" sz="2400" dirty="0"/>
          </a:p>
        </p:txBody>
      </p:sp>
      <p:grpSp>
        <p:nvGrpSpPr>
          <p:cNvPr id="6" name="Group 5"/>
          <p:cNvGrpSpPr/>
          <p:nvPr/>
        </p:nvGrpSpPr>
        <p:grpSpPr>
          <a:xfrm>
            <a:off x="-13803" y="72015"/>
            <a:ext cx="9199218" cy="465462"/>
            <a:chOff x="-179463" y="72015"/>
            <a:chExt cx="9199218" cy="465462"/>
          </a:xfrm>
        </p:grpSpPr>
        <p:grpSp>
          <p:nvGrpSpPr>
            <p:cNvPr id="7" name="Group 6"/>
            <p:cNvGrpSpPr/>
            <p:nvPr/>
          </p:nvGrpSpPr>
          <p:grpSpPr>
            <a:xfrm>
              <a:off x="4435566" y="72015"/>
              <a:ext cx="4584189" cy="459177"/>
              <a:chOff x="56896" y="24167"/>
              <a:chExt cx="9027680" cy="904260"/>
            </a:xfrm>
          </p:grpSpPr>
          <p:pic>
            <p:nvPicPr>
              <p:cNvPr id="16" name="Picture 15"/>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8" name="Group 7"/>
            <p:cNvGrpSpPr/>
            <p:nvPr/>
          </p:nvGrpSpPr>
          <p:grpSpPr>
            <a:xfrm>
              <a:off x="-179463" y="78300"/>
              <a:ext cx="4584189" cy="459177"/>
              <a:chOff x="56896" y="24167"/>
              <a:chExt cx="9027680" cy="904260"/>
            </a:xfrm>
          </p:grpSpPr>
          <p:pic>
            <p:nvPicPr>
              <p:cNvPr id="9" name="Picture 8"/>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0" name="Picture 9"/>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1" name="Picture 10"/>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2" name="Picture 11"/>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3" name="Picture 12"/>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4" name="Picture 13"/>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5" name="Picture 14"/>
              <p:cNvPicPr>
                <a:picLocks noChangeAspect="1"/>
              </p:cNvPicPr>
              <p:nvPr/>
            </p:nvPicPr>
            <p:blipFill>
              <a:blip r:embed="rId9">
                <a:alphaModFix amt="71000"/>
              </a:blip>
              <a:stretch>
                <a:fillRect/>
              </a:stretch>
            </p:blipFill>
            <p:spPr>
              <a:xfrm>
                <a:off x="56896" y="37662"/>
                <a:ext cx="1172690" cy="878387"/>
              </a:xfrm>
              <a:prstGeom prst="rect">
                <a:avLst/>
              </a:prstGeom>
            </p:spPr>
          </p:pic>
        </p:grpSp>
      </p:grpSp>
      <p:pic>
        <p:nvPicPr>
          <p:cNvPr id="4" name="Picture 3"/>
          <p:cNvPicPr>
            <a:picLocks noChangeAspect="1"/>
          </p:cNvPicPr>
          <p:nvPr/>
        </p:nvPicPr>
        <p:blipFill>
          <a:blip r:embed="rId10"/>
          <a:stretch>
            <a:fillRect/>
          </a:stretch>
        </p:blipFill>
        <p:spPr>
          <a:xfrm>
            <a:off x="4956849" y="1417638"/>
            <a:ext cx="3949133" cy="5095656"/>
          </a:xfrm>
          <a:prstGeom prst="rect">
            <a:avLst/>
          </a:prstGeom>
        </p:spPr>
      </p:pic>
    </p:spTree>
    <p:custDataLst>
      <p:tags r:id="rId1"/>
    </p:custDataLst>
    <p:extLst>
      <p:ext uri="{BB962C8B-B14F-4D97-AF65-F5344CB8AC3E}">
        <p14:creationId xmlns:p14="http://schemas.microsoft.com/office/powerpoint/2010/main" val="2662991451"/>
      </p:ext>
    </p:extLst>
  </p:cSld>
  <p:clrMapOvr>
    <a:masterClrMapping/>
  </p:clrMapOvr>
  <mc:AlternateContent xmlns:mc="http://schemas.openxmlformats.org/markup-compatibility/2006" xmlns:p14="http://schemas.microsoft.com/office/powerpoint/2010/main">
    <mc:Choice Requires="p14">
      <p:transition spd="slow" p14:dur="2000" advTm="28419"/>
    </mc:Choice>
    <mc:Fallback xmlns="">
      <p:transition xmlns:p14="http://schemas.microsoft.com/office/powerpoint/2010/main" spd="slow" advTm="2841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10695"/>
            <a:ext cx="8229600" cy="1143000"/>
          </a:xfrm>
        </p:spPr>
        <p:txBody>
          <a:bodyPr>
            <a:normAutofit/>
          </a:bodyPr>
          <a:lstStyle/>
          <a:p>
            <a:r>
              <a:rPr lang="en-US" sz="3600" dirty="0" smtClean="0"/>
              <a:t>How to handle conflict</a:t>
            </a:r>
            <a:endParaRPr lang="en-US" sz="3600" dirty="0"/>
          </a:p>
        </p:txBody>
      </p:sp>
      <p:sp>
        <p:nvSpPr>
          <p:cNvPr id="3" name="Content Placeholder 2"/>
          <p:cNvSpPr>
            <a:spLocks noGrp="1"/>
          </p:cNvSpPr>
          <p:nvPr>
            <p:ph idx="1"/>
          </p:nvPr>
        </p:nvSpPr>
        <p:spPr>
          <a:xfrm>
            <a:off x="457200" y="2153695"/>
            <a:ext cx="8229600" cy="3972468"/>
          </a:xfrm>
        </p:spPr>
        <p:txBody>
          <a:bodyPr>
            <a:normAutofit/>
          </a:bodyPr>
          <a:lstStyle/>
          <a:p>
            <a:r>
              <a:rPr lang="en-US" sz="2800" dirty="0" smtClean="0"/>
              <a:t>Understand the culture and context </a:t>
            </a:r>
          </a:p>
          <a:p>
            <a:r>
              <a:rPr lang="en-US" sz="2800" dirty="0" smtClean="0"/>
              <a:t>Actively listen</a:t>
            </a:r>
          </a:p>
          <a:p>
            <a:r>
              <a:rPr lang="en-US" sz="2800" dirty="0" smtClean="0"/>
              <a:t>Acknowledge emotions</a:t>
            </a:r>
          </a:p>
          <a:p>
            <a:r>
              <a:rPr lang="en-US" sz="2800" dirty="0" smtClean="0"/>
              <a:t>Focus on how to satisfy mutual needs, not who is right or wrong</a:t>
            </a:r>
          </a:p>
          <a:p>
            <a:r>
              <a:rPr lang="en-US" sz="2800" dirty="0" smtClean="0"/>
              <a:t>Understand why others might be resistant to change</a:t>
            </a:r>
          </a:p>
          <a:p>
            <a:r>
              <a:rPr lang="en-US" sz="2800" dirty="0" smtClean="0"/>
              <a:t>Solve problems creatively and negotiate collaboratively</a:t>
            </a:r>
          </a:p>
          <a:p>
            <a:pPr marL="0" indent="0">
              <a:buNone/>
            </a:pPr>
            <a:endParaRPr lang="en-US" sz="2800" dirty="0" smtClean="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2745850337"/>
      </p:ext>
    </p:extLst>
  </p:cSld>
  <p:clrMapOvr>
    <a:masterClrMapping/>
  </p:clrMapOvr>
  <mc:AlternateContent xmlns:mc="http://schemas.openxmlformats.org/markup-compatibility/2006" xmlns:p14="http://schemas.microsoft.com/office/powerpoint/2010/main">
    <mc:Choice Requires="p14">
      <p:transition spd="slow" p14:dur="2000" advTm="38821"/>
    </mc:Choice>
    <mc:Fallback xmlns="">
      <p:transition xmlns:p14="http://schemas.microsoft.com/office/powerpoint/2010/main" spd="slow" advTm="3882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765" y="332607"/>
            <a:ext cx="8229600" cy="1143000"/>
          </a:xfrm>
        </p:spPr>
        <p:txBody>
          <a:bodyPr>
            <a:normAutofit/>
          </a:bodyPr>
          <a:lstStyle/>
          <a:p>
            <a:r>
              <a:rPr lang="en-US" sz="3600" dirty="0" smtClean="0"/>
              <a:t>Thomas-</a:t>
            </a:r>
            <a:r>
              <a:rPr lang="en-US" sz="3600" dirty="0" err="1" smtClean="0"/>
              <a:t>Kilman</a:t>
            </a:r>
            <a:r>
              <a:rPr lang="en-US" sz="3600" dirty="0" smtClean="0"/>
              <a:t> Conflict Modes</a:t>
            </a:r>
            <a:endParaRPr lang="en-US" sz="3600" dirty="0"/>
          </a:p>
        </p:txBody>
      </p:sp>
      <p:cxnSp>
        <p:nvCxnSpPr>
          <p:cNvPr id="5" name="Straight Arrow Connector 4"/>
          <p:cNvCxnSpPr/>
          <p:nvPr/>
        </p:nvCxnSpPr>
        <p:spPr>
          <a:xfrm flipV="1">
            <a:off x="1711804" y="1417638"/>
            <a:ext cx="13804" cy="4380772"/>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a:off x="2194974" y="5950810"/>
            <a:ext cx="5742826"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193268" y="2597688"/>
            <a:ext cx="7109508" cy="4068106"/>
            <a:chOff x="193268" y="2597688"/>
            <a:chExt cx="7109508" cy="4068106"/>
          </a:xfrm>
        </p:grpSpPr>
        <p:sp>
          <p:nvSpPr>
            <p:cNvPr id="9" name="TextBox 8"/>
            <p:cNvSpPr txBox="1"/>
            <p:nvPr/>
          </p:nvSpPr>
          <p:spPr>
            <a:xfrm>
              <a:off x="193268" y="2597688"/>
              <a:ext cx="1518536" cy="1384995"/>
            </a:xfrm>
            <a:prstGeom prst="rect">
              <a:avLst/>
            </a:prstGeom>
            <a:noFill/>
          </p:spPr>
          <p:txBody>
            <a:bodyPr wrap="square" rtlCol="0">
              <a:spAutoFit/>
            </a:bodyPr>
            <a:lstStyle/>
            <a:p>
              <a:pPr algn="ctr"/>
              <a:r>
                <a:rPr lang="en-US" b="1" dirty="0" smtClean="0"/>
                <a:t>Assertiveness</a:t>
              </a:r>
            </a:p>
            <a:p>
              <a:pPr algn="ctr"/>
              <a:r>
                <a:rPr lang="en-US" dirty="0" smtClean="0"/>
                <a:t>-</a:t>
              </a:r>
              <a:r>
                <a:rPr lang="en-US" sz="1600" dirty="0" smtClean="0"/>
                <a:t>focus on MY needs, desired outcomes, and agenda</a:t>
              </a:r>
              <a:endParaRPr lang="en-US" sz="1600" dirty="0"/>
            </a:p>
          </p:txBody>
        </p:sp>
        <p:sp>
          <p:nvSpPr>
            <p:cNvPr id="10" name="TextBox 9"/>
            <p:cNvSpPr txBox="1"/>
            <p:nvPr/>
          </p:nvSpPr>
          <p:spPr>
            <a:xfrm>
              <a:off x="2720105" y="6019463"/>
              <a:ext cx="4582671" cy="646331"/>
            </a:xfrm>
            <a:prstGeom prst="rect">
              <a:avLst/>
            </a:prstGeom>
            <a:noFill/>
          </p:spPr>
          <p:txBody>
            <a:bodyPr wrap="square" rtlCol="0">
              <a:spAutoFit/>
            </a:bodyPr>
            <a:lstStyle/>
            <a:p>
              <a:pPr algn="ctr"/>
              <a:r>
                <a:rPr lang="en-US" b="1" dirty="0" smtClean="0"/>
                <a:t>Cooperativeness</a:t>
              </a:r>
            </a:p>
            <a:p>
              <a:pPr algn="ctr"/>
              <a:r>
                <a:rPr lang="en-US" dirty="0" smtClean="0"/>
                <a:t>-</a:t>
              </a:r>
              <a:r>
                <a:rPr lang="en-US" sz="1600" dirty="0" smtClean="0"/>
                <a:t>focus on OTHERS’ needs and mutual relationships</a:t>
              </a:r>
              <a:endParaRPr lang="en-US" sz="1600" dirty="0"/>
            </a:p>
          </p:txBody>
        </p:sp>
      </p:grpSp>
      <p:sp>
        <p:nvSpPr>
          <p:cNvPr id="11" name="TextBox 10"/>
          <p:cNvSpPr txBox="1"/>
          <p:nvPr/>
        </p:nvSpPr>
        <p:spPr>
          <a:xfrm>
            <a:off x="2194974" y="1475607"/>
            <a:ext cx="1713444" cy="1384995"/>
          </a:xfrm>
          <a:prstGeom prst="rect">
            <a:avLst/>
          </a:prstGeom>
          <a:noFill/>
        </p:spPr>
        <p:txBody>
          <a:bodyPr wrap="square" rtlCol="0">
            <a:spAutoFit/>
          </a:bodyPr>
          <a:lstStyle/>
          <a:p>
            <a:r>
              <a:rPr lang="en-US" b="1" dirty="0" smtClean="0"/>
              <a:t>Competing</a:t>
            </a:r>
          </a:p>
          <a:p>
            <a:r>
              <a:rPr lang="en-US" dirty="0" smtClean="0"/>
              <a:t>-</a:t>
            </a:r>
            <a:r>
              <a:rPr lang="en-US" sz="1600" dirty="0" smtClean="0"/>
              <a:t>zero sum orientation</a:t>
            </a:r>
          </a:p>
          <a:p>
            <a:r>
              <a:rPr lang="en-US" sz="1600" dirty="0" smtClean="0"/>
              <a:t>-win/lose power struggle</a:t>
            </a:r>
            <a:endParaRPr lang="en-US" sz="1600" dirty="0"/>
          </a:p>
        </p:txBody>
      </p:sp>
      <p:sp>
        <p:nvSpPr>
          <p:cNvPr id="12" name="TextBox 11"/>
          <p:cNvSpPr txBox="1"/>
          <p:nvPr/>
        </p:nvSpPr>
        <p:spPr>
          <a:xfrm>
            <a:off x="4088427" y="2750088"/>
            <a:ext cx="1877462" cy="1384995"/>
          </a:xfrm>
          <a:prstGeom prst="rect">
            <a:avLst/>
          </a:prstGeom>
          <a:noFill/>
        </p:spPr>
        <p:txBody>
          <a:bodyPr wrap="square" rtlCol="0">
            <a:spAutoFit/>
          </a:bodyPr>
          <a:lstStyle/>
          <a:p>
            <a:r>
              <a:rPr lang="en-US" b="1" dirty="0" smtClean="0"/>
              <a:t>Compromising</a:t>
            </a:r>
          </a:p>
          <a:p>
            <a:r>
              <a:rPr lang="en-US" dirty="0" smtClean="0"/>
              <a:t>-</a:t>
            </a:r>
            <a:r>
              <a:rPr lang="en-US" sz="1600" dirty="0" smtClean="0"/>
              <a:t>minimally acceptable to all</a:t>
            </a:r>
          </a:p>
          <a:p>
            <a:r>
              <a:rPr lang="en-US" sz="1600" dirty="0" smtClean="0"/>
              <a:t>-relationships undamaged</a:t>
            </a:r>
            <a:endParaRPr lang="en-US" sz="1600" dirty="0"/>
          </a:p>
        </p:txBody>
      </p:sp>
      <p:sp>
        <p:nvSpPr>
          <p:cNvPr id="13" name="TextBox 12"/>
          <p:cNvSpPr txBox="1"/>
          <p:nvPr/>
        </p:nvSpPr>
        <p:spPr>
          <a:xfrm>
            <a:off x="5965889" y="1475607"/>
            <a:ext cx="1518536" cy="1631216"/>
          </a:xfrm>
          <a:prstGeom prst="rect">
            <a:avLst/>
          </a:prstGeom>
          <a:noFill/>
        </p:spPr>
        <p:txBody>
          <a:bodyPr wrap="square" rtlCol="0">
            <a:spAutoFit/>
          </a:bodyPr>
          <a:lstStyle/>
          <a:p>
            <a:r>
              <a:rPr lang="en-US" b="1" dirty="0" smtClean="0"/>
              <a:t>Collaborating</a:t>
            </a:r>
          </a:p>
          <a:p>
            <a:r>
              <a:rPr lang="en-US" dirty="0" smtClean="0"/>
              <a:t>-</a:t>
            </a:r>
            <a:r>
              <a:rPr lang="en-US" sz="1600" dirty="0" smtClean="0"/>
              <a:t>expand range of possible outcomes</a:t>
            </a:r>
          </a:p>
          <a:p>
            <a:r>
              <a:rPr lang="en-US" sz="1600" dirty="0" smtClean="0"/>
              <a:t>-achieve win-win outcomes</a:t>
            </a:r>
            <a:endParaRPr lang="en-US" sz="1600" dirty="0"/>
          </a:p>
        </p:txBody>
      </p:sp>
      <p:sp>
        <p:nvSpPr>
          <p:cNvPr id="14" name="TextBox 13"/>
          <p:cNvSpPr txBox="1"/>
          <p:nvPr/>
        </p:nvSpPr>
        <p:spPr>
          <a:xfrm>
            <a:off x="2389882" y="4135083"/>
            <a:ext cx="1518536" cy="1415772"/>
          </a:xfrm>
          <a:prstGeom prst="rect">
            <a:avLst/>
          </a:prstGeom>
          <a:noFill/>
        </p:spPr>
        <p:txBody>
          <a:bodyPr wrap="square" rtlCol="0">
            <a:spAutoFit/>
          </a:bodyPr>
          <a:lstStyle/>
          <a:p>
            <a:r>
              <a:rPr lang="en-US" b="1" dirty="0" smtClean="0"/>
              <a:t>Avoiding</a:t>
            </a:r>
          </a:p>
          <a:p>
            <a:r>
              <a:rPr lang="en-US" dirty="0" smtClean="0"/>
              <a:t>-withdrawn from situation</a:t>
            </a:r>
          </a:p>
          <a:p>
            <a:r>
              <a:rPr lang="en-US" sz="1600" dirty="0" smtClean="0"/>
              <a:t>-maintain neutrality</a:t>
            </a:r>
            <a:endParaRPr lang="en-US" sz="1600" dirty="0"/>
          </a:p>
        </p:txBody>
      </p:sp>
      <p:sp>
        <p:nvSpPr>
          <p:cNvPr id="15" name="TextBox 14"/>
          <p:cNvSpPr txBox="1"/>
          <p:nvPr/>
        </p:nvSpPr>
        <p:spPr>
          <a:xfrm>
            <a:off x="5965888" y="4287483"/>
            <a:ext cx="1971911" cy="1138773"/>
          </a:xfrm>
          <a:prstGeom prst="rect">
            <a:avLst/>
          </a:prstGeom>
          <a:noFill/>
        </p:spPr>
        <p:txBody>
          <a:bodyPr wrap="square" rtlCol="0">
            <a:spAutoFit/>
          </a:bodyPr>
          <a:lstStyle/>
          <a:p>
            <a:r>
              <a:rPr lang="en-US" b="1" dirty="0" smtClean="0"/>
              <a:t>Accommodating</a:t>
            </a:r>
          </a:p>
          <a:p>
            <a:r>
              <a:rPr lang="en-US" dirty="0" smtClean="0"/>
              <a:t>-</a:t>
            </a:r>
            <a:r>
              <a:rPr lang="en-US" sz="1600" dirty="0" smtClean="0"/>
              <a:t>accede to other party</a:t>
            </a:r>
          </a:p>
          <a:p>
            <a:r>
              <a:rPr lang="en-US" sz="1600" dirty="0" smtClean="0"/>
              <a:t>-maintain harmony</a:t>
            </a:r>
            <a:endParaRPr lang="en-US" sz="1600" dirty="0"/>
          </a:p>
        </p:txBody>
      </p:sp>
      <p:grpSp>
        <p:nvGrpSpPr>
          <p:cNvPr id="16" name="Group 15"/>
          <p:cNvGrpSpPr/>
          <p:nvPr/>
        </p:nvGrpSpPr>
        <p:grpSpPr>
          <a:xfrm>
            <a:off x="-13803" y="72015"/>
            <a:ext cx="9199218" cy="465462"/>
            <a:chOff x="-179463" y="72015"/>
            <a:chExt cx="9199218" cy="465462"/>
          </a:xfrm>
        </p:grpSpPr>
        <p:grpSp>
          <p:nvGrpSpPr>
            <p:cNvPr id="17" name="Group 16"/>
            <p:cNvGrpSpPr/>
            <p:nvPr/>
          </p:nvGrpSpPr>
          <p:grpSpPr>
            <a:xfrm>
              <a:off x="4435566" y="72015"/>
              <a:ext cx="4584189" cy="459177"/>
              <a:chOff x="56896" y="24167"/>
              <a:chExt cx="9027680" cy="904260"/>
            </a:xfrm>
          </p:grpSpPr>
          <p:pic>
            <p:nvPicPr>
              <p:cNvPr id="26" name="Picture 25"/>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7" name="Picture 26"/>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8" name="Picture 27"/>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9" name="Picture 28"/>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30" name="Picture 29"/>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31" name="Picture 30"/>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32" name="Picture 31"/>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8" name="Group 17"/>
            <p:cNvGrpSpPr/>
            <p:nvPr/>
          </p:nvGrpSpPr>
          <p:grpSpPr>
            <a:xfrm>
              <a:off x="-179463" y="78300"/>
              <a:ext cx="4584189" cy="459177"/>
              <a:chOff x="56896" y="24167"/>
              <a:chExt cx="9027680" cy="904260"/>
            </a:xfrm>
          </p:grpSpPr>
          <p:pic>
            <p:nvPicPr>
              <p:cNvPr id="19" name="Picture 18"/>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0" name="Picture 19"/>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1" name="Picture 20"/>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2" name="Picture 21"/>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3" name="Picture 22"/>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4" name="Picture 23"/>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5" name="Picture 24"/>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2799471335"/>
      </p:ext>
    </p:extLst>
  </p:cSld>
  <p:clrMapOvr>
    <a:masterClrMapping/>
  </p:clrMapOvr>
  <mc:AlternateContent xmlns:mc="http://schemas.openxmlformats.org/markup-compatibility/2006" xmlns:p14="http://schemas.microsoft.com/office/powerpoint/2010/main">
    <mc:Choice Requires="p14">
      <p:transition spd="slow" p14:dur="2000" advTm="123213"/>
    </mc:Choice>
    <mc:Fallback xmlns="">
      <p:transition xmlns:p14="http://schemas.microsoft.com/office/powerpoint/2010/main" spd="slow" advTm="12321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87" y="443401"/>
            <a:ext cx="8229600" cy="1143000"/>
          </a:xfrm>
        </p:spPr>
        <p:txBody>
          <a:bodyPr>
            <a:normAutofit/>
          </a:bodyPr>
          <a:lstStyle/>
          <a:p>
            <a:r>
              <a:rPr lang="en-US" sz="3200" b="1" dirty="0" smtClean="0"/>
              <a:t>Dialog</a:t>
            </a:r>
            <a:r>
              <a:rPr lang="en-US" sz="3200" dirty="0" smtClean="0"/>
              <a:t> versus </a:t>
            </a:r>
            <a:r>
              <a:rPr lang="en-US" sz="3200" b="1" dirty="0" smtClean="0"/>
              <a:t>Debate</a:t>
            </a:r>
            <a:endParaRPr lang="en-US" sz="3200" b="1" dirty="0"/>
          </a:p>
        </p:txBody>
      </p:sp>
      <p:grpSp>
        <p:nvGrpSpPr>
          <p:cNvPr id="7" name="Group 6"/>
          <p:cNvGrpSpPr/>
          <p:nvPr/>
        </p:nvGrpSpPr>
        <p:grpSpPr>
          <a:xfrm>
            <a:off x="-13803" y="72015"/>
            <a:ext cx="9199218" cy="465462"/>
            <a:chOff x="-179463" y="72015"/>
            <a:chExt cx="9199218" cy="465462"/>
          </a:xfrm>
        </p:grpSpPr>
        <p:grpSp>
          <p:nvGrpSpPr>
            <p:cNvPr id="8" name="Group 7"/>
            <p:cNvGrpSpPr/>
            <p:nvPr/>
          </p:nvGrpSpPr>
          <p:grpSpPr>
            <a:xfrm>
              <a:off x="4435566" y="72015"/>
              <a:ext cx="4584189" cy="459177"/>
              <a:chOff x="56896" y="24167"/>
              <a:chExt cx="9027680" cy="904260"/>
            </a:xfrm>
          </p:grpSpPr>
          <p:pic>
            <p:nvPicPr>
              <p:cNvPr id="17" name="Picture 16"/>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8" name="Picture 17"/>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9" name="Picture 18"/>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0" name="Picture 19"/>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1" name="Picture 20"/>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2" name="Picture 21"/>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3" name="Picture 22"/>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9" name="Group 8"/>
            <p:cNvGrpSpPr/>
            <p:nvPr/>
          </p:nvGrpSpPr>
          <p:grpSpPr>
            <a:xfrm>
              <a:off x="-179463" y="78300"/>
              <a:ext cx="4584189" cy="459177"/>
              <a:chOff x="56896" y="24167"/>
              <a:chExt cx="9027680" cy="904260"/>
            </a:xfrm>
          </p:grpSpPr>
          <p:pic>
            <p:nvPicPr>
              <p:cNvPr id="10" name="Picture 9"/>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1" name="Picture 10"/>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2" name="Picture 11"/>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3" name="Picture 12"/>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4" name="Picture 13"/>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5" name="Picture 14"/>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6" name="Picture 15"/>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
        <p:nvSpPr>
          <p:cNvPr id="5" name="Content Placeholder 4"/>
          <p:cNvSpPr>
            <a:spLocks noGrp="1"/>
          </p:cNvSpPr>
          <p:nvPr>
            <p:ph idx="1"/>
          </p:nvPr>
        </p:nvSpPr>
        <p:spPr>
          <a:xfrm>
            <a:off x="486426" y="1787723"/>
            <a:ext cx="8229600" cy="4525963"/>
          </a:xfrm>
        </p:spPr>
        <p:txBody>
          <a:bodyPr/>
          <a:lstStyle/>
          <a:p>
            <a:r>
              <a:rPr lang="en-US" dirty="0" smtClean="0"/>
              <a:t>Case Study 14</a:t>
            </a:r>
            <a:endParaRPr lang="en-US" dirty="0"/>
          </a:p>
        </p:txBody>
      </p:sp>
    </p:spTree>
    <p:extLst>
      <p:ext uri="{BB962C8B-B14F-4D97-AF65-F5344CB8AC3E}">
        <p14:creationId xmlns:p14="http://schemas.microsoft.com/office/powerpoint/2010/main" val="1904064593"/>
      </p:ext>
    </p:extLst>
  </p:cSld>
  <p:clrMapOvr>
    <a:masterClrMapping/>
  </p:clrMapOvr>
  <mc:AlternateContent xmlns:mc="http://schemas.openxmlformats.org/markup-compatibility/2006" xmlns:p14="http://schemas.microsoft.com/office/powerpoint/2010/main">
    <mc:Choice Requires="p14">
      <p:transition spd="slow" p14:dur="2000" advTm="53388"/>
    </mc:Choice>
    <mc:Fallback xmlns="">
      <p:transition xmlns:p14="http://schemas.microsoft.com/office/powerpoint/2010/main" spd="slow" advTm="53388"/>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687" y="443401"/>
            <a:ext cx="8229600" cy="1143000"/>
          </a:xfrm>
        </p:spPr>
        <p:txBody>
          <a:bodyPr>
            <a:normAutofit/>
          </a:bodyPr>
          <a:lstStyle/>
          <a:p>
            <a:r>
              <a:rPr lang="en-US" sz="3200" b="1" dirty="0" smtClean="0"/>
              <a:t>Dialog</a:t>
            </a:r>
            <a:r>
              <a:rPr lang="en-US" sz="3200" dirty="0" smtClean="0"/>
              <a:t> versus </a:t>
            </a:r>
            <a:r>
              <a:rPr lang="en-US" sz="3200" b="1" dirty="0" smtClean="0"/>
              <a:t>Debate</a:t>
            </a:r>
            <a:endParaRPr lang="en-US" sz="3200" b="1" dirty="0"/>
          </a:p>
        </p:txBody>
      </p:sp>
      <p:sp>
        <p:nvSpPr>
          <p:cNvPr id="3" name="Content Placeholder 2"/>
          <p:cNvSpPr>
            <a:spLocks noGrp="1"/>
          </p:cNvSpPr>
          <p:nvPr>
            <p:ph idx="1"/>
          </p:nvPr>
        </p:nvSpPr>
        <p:spPr>
          <a:xfrm>
            <a:off x="138047" y="1586401"/>
            <a:ext cx="4735075" cy="5537372"/>
          </a:xfrm>
        </p:spPr>
        <p:txBody>
          <a:bodyPr>
            <a:noAutofit/>
          </a:bodyPr>
          <a:lstStyle/>
          <a:p>
            <a:pPr marL="0" indent="0">
              <a:lnSpc>
                <a:spcPct val="80000"/>
              </a:lnSpc>
              <a:buNone/>
            </a:pPr>
            <a:r>
              <a:rPr lang="en-US" sz="1800" b="1" dirty="0" smtClean="0"/>
              <a:t>Collaborative</a:t>
            </a:r>
            <a:r>
              <a:rPr lang="en-US" sz="1800" dirty="0" smtClean="0"/>
              <a:t>- two sides working together toward common understanding</a:t>
            </a:r>
          </a:p>
          <a:p>
            <a:pPr marL="0" indent="0">
              <a:lnSpc>
                <a:spcPct val="80000"/>
              </a:lnSpc>
              <a:buNone/>
            </a:pPr>
            <a:endParaRPr lang="en-US" sz="1800" dirty="0" smtClean="0"/>
          </a:p>
          <a:p>
            <a:pPr marL="0" indent="0">
              <a:lnSpc>
                <a:spcPct val="80000"/>
              </a:lnSpc>
              <a:buNone/>
            </a:pPr>
            <a:r>
              <a:rPr lang="en-US" sz="1800" dirty="0" smtClean="0"/>
              <a:t>Because </a:t>
            </a:r>
            <a:r>
              <a:rPr lang="en-US" sz="1800" b="1" dirty="0" smtClean="0"/>
              <a:t>finding common ground </a:t>
            </a:r>
            <a:r>
              <a:rPr lang="en-US" sz="1800" dirty="0" smtClean="0"/>
              <a:t>is the goal, one searches for a basis of common ground</a:t>
            </a:r>
          </a:p>
          <a:p>
            <a:pPr marL="0" indent="0">
              <a:lnSpc>
                <a:spcPct val="80000"/>
              </a:lnSpc>
              <a:buNone/>
            </a:pPr>
            <a:endParaRPr lang="en-US" sz="1800" dirty="0" smtClean="0"/>
          </a:p>
          <a:p>
            <a:pPr marL="0" indent="0">
              <a:lnSpc>
                <a:spcPct val="80000"/>
              </a:lnSpc>
              <a:buNone/>
            </a:pPr>
            <a:r>
              <a:rPr lang="en-US" sz="1800" dirty="0" smtClean="0"/>
              <a:t>Creates an </a:t>
            </a:r>
            <a:r>
              <a:rPr lang="en-US" sz="1800" b="1" dirty="0" smtClean="0"/>
              <a:t>open-minded attitude </a:t>
            </a:r>
            <a:r>
              <a:rPr lang="en-US" sz="1800" dirty="0" smtClean="0"/>
              <a:t>and openness to being wrong and change</a:t>
            </a:r>
          </a:p>
          <a:p>
            <a:pPr marL="0" indent="0">
              <a:lnSpc>
                <a:spcPct val="80000"/>
              </a:lnSpc>
              <a:buNone/>
            </a:pPr>
            <a:endParaRPr lang="en-US" sz="1800" dirty="0" smtClean="0"/>
          </a:p>
          <a:p>
            <a:pPr marL="0" indent="0">
              <a:lnSpc>
                <a:spcPct val="80000"/>
              </a:lnSpc>
              <a:buNone/>
            </a:pPr>
            <a:r>
              <a:rPr lang="en-US" sz="1800" b="1" dirty="0" smtClean="0"/>
              <a:t>Search for strengths </a:t>
            </a:r>
            <a:r>
              <a:rPr lang="en-US" sz="1800" dirty="0" smtClean="0"/>
              <a:t>in other positions</a:t>
            </a:r>
          </a:p>
          <a:p>
            <a:pPr marL="0" indent="0">
              <a:lnSpc>
                <a:spcPct val="80000"/>
              </a:lnSpc>
              <a:buNone/>
            </a:pPr>
            <a:endParaRPr lang="en-US" sz="1800" dirty="0" smtClean="0"/>
          </a:p>
          <a:p>
            <a:pPr marL="0" indent="0">
              <a:lnSpc>
                <a:spcPct val="80000"/>
              </a:lnSpc>
              <a:buNone/>
            </a:pPr>
            <a:r>
              <a:rPr lang="en-US" sz="1800" b="1" dirty="0" smtClean="0"/>
              <a:t>Helps reveal and re-examine assumptions </a:t>
            </a:r>
            <a:r>
              <a:rPr lang="en-US" sz="1800" dirty="0" smtClean="0"/>
              <a:t>that may be feeding conflict</a:t>
            </a:r>
          </a:p>
          <a:p>
            <a:pPr marL="0" indent="0">
              <a:lnSpc>
                <a:spcPct val="80000"/>
              </a:lnSpc>
              <a:buNone/>
            </a:pPr>
            <a:endParaRPr lang="en-US" sz="1800" dirty="0" smtClean="0"/>
          </a:p>
          <a:p>
            <a:pPr marL="0" indent="0">
              <a:lnSpc>
                <a:spcPct val="80000"/>
              </a:lnSpc>
              <a:buNone/>
            </a:pPr>
            <a:r>
              <a:rPr lang="en-US" sz="1800" dirty="0" smtClean="0"/>
              <a:t>Opens the possibility of</a:t>
            </a:r>
            <a:r>
              <a:rPr lang="en-US" sz="1800" b="1" dirty="0" smtClean="0"/>
              <a:t> reaching a better solution </a:t>
            </a:r>
            <a:r>
              <a:rPr lang="en-US" sz="1800" dirty="0" smtClean="0"/>
              <a:t>than the original solution </a:t>
            </a:r>
          </a:p>
          <a:p>
            <a:pPr marL="0" indent="0">
              <a:lnSpc>
                <a:spcPct val="80000"/>
              </a:lnSpc>
              <a:buNone/>
            </a:pPr>
            <a:endParaRPr lang="en-US" sz="1800" dirty="0" smtClean="0"/>
          </a:p>
          <a:p>
            <a:pPr marL="0" indent="0">
              <a:lnSpc>
                <a:spcPct val="80000"/>
              </a:lnSpc>
              <a:buNone/>
            </a:pPr>
            <a:r>
              <a:rPr lang="en-US" sz="1800" dirty="0" smtClean="0"/>
              <a:t>Reveals </a:t>
            </a:r>
            <a:r>
              <a:rPr lang="en-US" sz="1800" b="1" dirty="0" smtClean="0"/>
              <a:t>concern for the other party </a:t>
            </a:r>
            <a:r>
              <a:rPr lang="en-US" sz="1800" dirty="0" smtClean="0"/>
              <a:t>and seeks not to alienate or offend</a:t>
            </a:r>
          </a:p>
          <a:p>
            <a:pPr marL="0" indent="0">
              <a:lnSpc>
                <a:spcPct val="80000"/>
              </a:lnSpc>
              <a:buNone/>
            </a:pPr>
            <a:endParaRPr lang="en-US" sz="1800" dirty="0"/>
          </a:p>
        </p:txBody>
      </p:sp>
      <p:sp>
        <p:nvSpPr>
          <p:cNvPr id="4" name="Content Placeholder 2"/>
          <p:cNvSpPr txBox="1">
            <a:spLocks/>
          </p:cNvSpPr>
          <p:nvPr/>
        </p:nvSpPr>
        <p:spPr>
          <a:xfrm>
            <a:off x="4985746" y="1600207"/>
            <a:ext cx="4158254" cy="600676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80000"/>
              </a:lnSpc>
              <a:buNone/>
            </a:pPr>
            <a:r>
              <a:rPr lang="en-US" sz="1800" b="1" dirty="0" smtClean="0"/>
              <a:t>Oppositional</a:t>
            </a:r>
            <a:r>
              <a:rPr lang="en-US" sz="1800" dirty="0" smtClean="0"/>
              <a:t>- two sides oppose each other and try to prove each other wrong</a:t>
            </a:r>
          </a:p>
          <a:p>
            <a:pPr marL="0" indent="0">
              <a:lnSpc>
                <a:spcPct val="80000"/>
              </a:lnSpc>
              <a:buNone/>
            </a:pPr>
            <a:endParaRPr lang="en-US" sz="1800" dirty="0" smtClean="0"/>
          </a:p>
          <a:p>
            <a:pPr marL="0" indent="0">
              <a:lnSpc>
                <a:spcPct val="80000"/>
              </a:lnSpc>
              <a:buNone/>
            </a:pPr>
            <a:r>
              <a:rPr lang="en-US" sz="1800" b="1" dirty="0" smtClean="0"/>
              <a:t>Winning</a:t>
            </a:r>
            <a:r>
              <a:rPr lang="en-US" sz="1800" dirty="0" smtClean="0"/>
              <a:t> is the goal, one searches for differences and weaknesses</a:t>
            </a:r>
          </a:p>
          <a:p>
            <a:pPr marL="0" indent="0">
              <a:lnSpc>
                <a:spcPct val="80000"/>
              </a:lnSpc>
              <a:buNone/>
            </a:pPr>
            <a:endParaRPr lang="en-US" sz="1800" dirty="0" smtClean="0"/>
          </a:p>
          <a:p>
            <a:pPr marL="0" indent="0">
              <a:lnSpc>
                <a:spcPct val="80000"/>
              </a:lnSpc>
              <a:buNone/>
            </a:pPr>
            <a:r>
              <a:rPr lang="en-US" sz="1800" dirty="0" smtClean="0"/>
              <a:t>Creates </a:t>
            </a:r>
            <a:r>
              <a:rPr lang="en-US" sz="1800" b="1" dirty="0" smtClean="0"/>
              <a:t>closed-minded attitude </a:t>
            </a:r>
            <a:r>
              <a:rPr lang="en-US" sz="1800" dirty="0" smtClean="0"/>
              <a:t>and a determination to be right</a:t>
            </a:r>
          </a:p>
          <a:p>
            <a:pPr marL="0" indent="0">
              <a:lnSpc>
                <a:spcPct val="80000"/>
              </a:lnSpc>
              <a:buNone/>
            </a:pPr>
            <a:endParaRPr lang="en-US" sz="1800" dirty="0" smtClean="0"/>
          </a:p>
          <a:p>
            <a:pPr marL="0" indent="0">
              <a:lnSpc>
                <a:spcPct val="80000"/>
              </a:lnSpc>
              <a:buNone/>
            </a:pPr>
            <a:r>
              <a:rPr lang="en-US" sz="1800" dirty="0" smtClean="0"/>
              <a:t>In debate,</a:t>
            </a:r>
            <a:r>
              <a:rPr lang="en-US" sz="1800" b="1" dirty="0" smtClean="0"/>
              <a:t> one searches for flaws </a:t>
            </a:r>
            <a:r>
              <a:rPr lang="en-US" sz="1800" dirty="0" smtClean="0"/>
              <a:t>and weaknesses in the other position</a:t>
            </a:r>
          </a:p>
          <a:p>
            <a:pPr marL="0" indent="0">
              <a:lnSpc>
                <a:spcPct val="80000"/>
              </a:lnSpc>
              <a:buNone/>
            </a:pPr>
            <a:endParaRPr lang="en-US" sz="1800" dirty="0" smtClean="0"/>
          </a:p>
          <a:p>
            <a:pPr marL="0" indent="0">
              <a:lnSpc>
                <a:spcPct val="80000"/>
              </a:lnSpc>
              <a:buNone/>
            </a:pPr>
            <a:r>
              <a:rPr lang="en-US" sz="1800" b="1" dirty="0" smtClean="0"/>
              <a:t>Defends assumptions </a:t>
            </a:r>
            <a:r>
              <a:rPr lang="en-US" sz="1800" dirty="0" smtClean="0"/>
              <a:t>as unquestionable</a:t>
            </a:r>
          </a:p>
          <a:p>
            <a:pPr marL="0" indent="0">
              <a:lnSpc>
                <a:spcPct val="80000"/>
              </a:lnSpc>
              <a:buNone/>
            </a:pPr>
            <a:endParaRPr lang="en-US" sz="1800" dirty="0"/>
          </a:p>
          <a:p>
            <a:pPr marL="0" indent="0">
              <a:lnSpc>
                <a:spcPct val="80000"/>
              </a:lnSpc>
              <a:buNone/>
            </a:pPr>
            <a:r>
              <a:rPr lang="en-US" sz="1800" b="1" dirty="0" smtClean="0"/>
              <a:t>Defends one’s own position as the best </a:t>
            </a:r>
            <a:r>
              <a:rPr lang="en-US" sz="1800" dirty="0" smtClean="0"/>
              <a:t>solution and excludes others solutions</a:t>
            </a:r>
          </a:p>
          <a:p>
            <a:pPr marL="0" indent="0">
              <a:lnSpc>
                <a:spcPct val="80000"/>
              </a:lnSpc>
              <a:buNone/>
            </a:pPr>
            <a:endParaRPr lang="en-US" sz="1800" dirty="0" smtClean="0"/>
          </a:p>
          <a:p>
            <a:pPr marL="0" indent="0">
              <a:lnSpc>
                <a:spcPct val="80000"/>
              </a:lnSpc>
              <a:buNone/>
            </a:pPr>
            <a:r>
              <a:rPr lang="en-US" sz="1800" dirty="0" smtClean="0"/>
              <a:t>Involves </a:t>
            </a:r>
            <a:r>
              <a:rPr lang="en-US" sz="1800" b="1" dirty="0" smtClean="0"/>
              <a:t>countering the other position without regard </a:t>
            </a:r>
            <a:r>
              <a:rPr lang="en-US" sz="1800" dirty="0" smtClean="0"/>
              <a:t>for feelings or relationships</a:t>
            </a:r>
          </a:p>
          <a:p>
            <a:pPr marL="0" indent="0">
              <a:lnSpc>
                <a:spcPct val="80000"/>
              </a:lnSpc>
              <a:buNone/>
            </a:pPr>
            <a:endParaRPr lang="en-US" sz="1800" dirty="0"/>
          </a:p>
          <a:p>
            <a:pPr marL="0" indent="0">
              <a:lnSpc>
                <a:spcPct val="80000"/>
              </a:lnSpc>
              <a:buNone/>
            </a:pPr>
            <a:endParaRPr lang="en-US" sz="1800" dirty="0" smtClean="0"/>
          </a:p>
          <a:p>
            <a:pPr marL="0" indent="0">
              <a:lnSpc>
                <a:spcPct val="80000"/>
              </a:lnSpc>
              <a:buNone/>
            </a:pPr>
            <a:endParaRPr lang="en-US" sz="1800" dirty="0"/>
          </a:p>
        </p:txBody>
      </p:sp>
      <p:cxnSp>
        <p:nvCxnSpPr>
          <p:cNvPr id="6" name="Straight Connector 5"/>
          <p:cNvCxnSpPr/>
          <p:nvPr/>
        </p:nvCxnSpPr>
        <p:spPr>
          <a:xfrm flipV="1">
            <a:off x="4776487" y="1586401"/>
            <a:ext cx="0" cy="504035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7" name="Group 6"/>
          <p:cNvGrpSpPr/>
          <p:nvPr/>
        </p:nvGrpSpPr>
        <p:grpSpPr>
          <a:xfrm>
            <a:off x="-13803" y="72015"/>
            <a:ext cx="9199218" cy="465462"/>
            <a:chOff x="-179463" y="72015"/>
            <a:chExt cx="9199218" cy="465462"/>
          </a:xfrm>
        </p:grpSpPr>
        <p:grpSp>
          <p:nvGrpSpPr>
            <p:cNvPr id="8" name="Group 7"/>
            <p:cNvGrpSpPr/>
            <p:nvPr/>
          </p:nvGrpSpPr>
          <p:grpSpPr>
            <a:xfrm>
              <a:off x="4435566" y="72015"/>
              <a:ext cx="4584189" cy="459177"/>
              <a:chOff x="56896" y="24167"/>
              <a:chExt cx="9027680" cy="904260"/>
            </a:xfrm>
          </p:grpSpPr>
          <p:pic>
            <p:nvPicPr>
              <p:cNvPr id="17" name="Picture 16"/>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8" name="Picture 17"/>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9" name="Picture 18"/>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0" name="Picture 19"/>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1" name="Picture 20"/>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2" name="Picture 21"/>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3" name="Picture 22"/>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9" name="Group 8"/>
            <p:cNvGrpSpPr/>
            <p:nvPr/>
          </p:nvGrpSpPr>
          <p:grpSpPr>
            <a:xfrm>
              <a:off x="-179463" y="78300"/>
              <a:ext cx="4584189" cy="459177"/>
              <a:chOff x="56896" y="24167"/>
              <a:chExt cx="9027680" cy="904260"/>
            </a:xfrm>
          </p:grpSpPr>
          <p:pic>
            <p:nvPicPr>
              <p:cNvPr id="10" name="Picture 9"/>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1" name="Picture 10"/>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2" name="Picture 11"/>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3" name="Picture 12"/>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4" name="Picture 13"/>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5" name="Picture 14"/>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6" name="Picture 15"/>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4251721762"/>
      </p:ext>
    </p:extLst>
  </p:cSld>
  <p:clrMapOvr>
    <a:masterClrMapping/>
  </p:clrMapOvr>
  <mc:AlternateContent xmlns:mc="http://schemas.openxmlformats.org/markup-compatibility/2006" xmlns:p14="http://schemas.microsoft.com/office/powerpoint/2010/main">
    <mc:Choice Requires="p14">
      <p:transition spd="slow" p14:dur="2000" advTm="53388"/>
    </mc:Choice>
    <mc:Fallback xmlns="">
      <p:transition xmlns:p14="http://schemas.microsoft.com/office/powerpoint/2010/main" spd="slow" advTm="53388"/>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345" y="1181827"/>
            <a:ext cx="8229600" cy="1143000"/>
          </a:xfrm>
        </p:spPr>
        <p:txBody>
          <a:bodyPr>
            <a:noAutofit/>
          </a:bodyPr>
          <a:lstStyle/>
          <a:p>
            <a:r>
              <a:rPr lang="en-US" sz="3600" dirty="0" smtClean="0"/>
              <a:t>Recognizing interpersonal conflict versus scientific disagreement</a:t>
            </a:r>
            <a:endParaRPr lang="en-US" sz="3600" dirty="0"/>
          </a:p>
        </p:txBody>
      </p:sp>
      <p:sp>
        <p:nvSpPr>
          <p:cNvPr id="3" name="Content Placeholder 2"/>
          <p:cNvSpPr>
            <a:spLocks noGrp="1"/>
          </p:cNvSpPr>
          <p:nvPr>
            <p:ph idx="1"/>
          </p:nvPr>
        </p:nvSpPr>
        <p:spPr>
          <a:xfrm>
            <a:off x="457200" y="3419405"/>
            <a:ext cx="8229600" cy="2706758"/>
          </a:xfrm>
        </p:spPr>
        <p:txBody>
          <a:bodyPr>
            <a:normAutofit lnSpcReduction="10000"/>
          </a:bodyPr>
          <a:lstStyle/>
          <a:p>
            <a:r>
              <a:rPr lang="en-US" dirty="0" smtClean="0"/>
              <a:t>Science thrives on disagreement and discussion (somewhere between dialog and debate)</a:t>
            </a:r>
          </a:p>
          <a:p>
            <a:r>
              <a:rPr lang="en-US" dirty="0" smtClean="0"/>
              <a:t>Interpersonal conflict can be destructive	</a:t>
            </a:r>
          </a:p>
          <a:p>
            <a:pPr marL="0" indent="0">
              <a:buNone/>
            </a:pPr>
            <a:r>
              <a:rPr lang="en-US" dirty="0" smtClean="0">
                <a:sym typeface="Wingdings"/>
              </a:rPr>
              <a:t> de-personalize scientific disagreements</a:t>
            </a:r>
            <a:endParaRPr lang="en-US" dirty="0"/>
          </a:p>
        </p:txBody>
      </p:sp>
      <p:grpSp>
        <p:nvGrpSpPr>
          <p:cNvPr id="4" name="Group 3"/>
          <p:cNvGrpSpPr/>
          <p:nvPr/>
        </p:nvGrpSpPr>
        <p:grpSpPr>
          <a:xfrm>
            <a:off x="-13803" y="72015"/>
            <a:ext cx="9199218" cy="465462"/>
            <a:chOff x="-179463" y="72015"/>
            <a:chExt cx="9199218" cy="465462"/>
          </a:xfrm>
        </p:grpSpPr>
        <p:grpSp>
          <p:nvGrpSpPr>
            <p:cNvPr id="5" name="Group 4"/>
            <p:cNvGrpSpPr/>
            <p:nvPr/>
          </p:nvGrpSpPr>
          <p:grpSpPr>
            <a:xfrm>
              <a:off x="4435566" y="72015"/>
              <a:ext cx="4584189" cy="459177"/>
              <a:chOff x="56896" y="24167"/>
              <a:chExt cx="9027680" cy="904260"/>
            </a:xfrm>
          </p:grpSpPr>
          <p:pic>
            <p:nvPicPr>
              <p:cNvPr id="14" name="Picture 13"/>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5" name="Picture 14"/>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6" name="Picture 15"/>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7" name="Picture 16"/>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8" name="Picture 17"/>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9" name="Picture 18"/>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0" name="Picture 19"/>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6" name="Group 5"/>
            <p:cNvGrpSpPr/>
            <p:nvPr/>
          </p:nvGrpSpPr>
          <p:grpSpPr>
            <a:xfrm>
              <a:off x="-179463" y="78300"/>
              <a:ext cx="4584189" cy="459177"/>
              <a:chOff x="56896" y="24167"/>
              <a:chExt cx="9027680" cy="904260"/>
            </a:xfrm>
          </p:grpSpPr>
          <p:pic>
            <p:nvPicPr>
              <p:cNvPr id="7" name="Picture 6"/>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8" name="Picture 7"/>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9" name="Picture 8"/>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0" name="Picture 9"/>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1" name="Picture 10"/>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2" name="Picture 11"/>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3" name="Picture 12"/>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4114617279"/>
      </p:ext>
    </p:extLst>
  </p:cSld>
  <p:clrMapOvr>
    <a:masterClrMapping/>
  </p:clrMapOvr>
  <mc:AlternateContent xmlns:mc="http://schemas.openxmlformats.org/markup-compatibility/2006" xmlns:p14="http://schemas.microsoft.com/office/powerpoint/2010/main">
    <mc:Choice Requires="p14">
      <p:transition spd="slow" p14:dur="2000" advTm="26922"/>
    </mc:Choice>
    <mc:Fallback xmlns="">
      <p:transition xmlns:p14="http://schemas.microsoft.com/office/powerpoint/2010/main" spd="slow" advTm="2692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2624"/>
            <a:ext cx="8229600" cy="1143000"/>
          </a:xfrm>
        </p:spPr>
        <p:txBody>
          <a:bodyPr>
            <a:normAutofit/>
          </a:bodyPr>
          <a:lstStyle/>
          <a:p>
            <a:r>
              <a:rPr lang="en-US" sz="3600" dirty="0" smtClean="0"/>
              <a:t>Adversarial scientific </a:t>
            </a:r>
            <a:r>
              <a:rPr lang="en-US" sz="3600" dirty="0"/>
              <a:t>c</a:t>
            </a:r>
            <a:r>
              <a:rPr lang="en-US" sz="3600" dirty="0" smtClean="0"/>
              <a:t>ollaboration</a:t>
            </a:r>
            <a:endParaRPr lang="en-US" sz="3600" dirty="0"/>
          </a:p>
        </p:txBody>
      </p:sp>
      <p:sp>
        <p:nvSpPr>
          <p:cNvPr id="3" name="Content Placeholder 2"/>
          <p:cNvSpPr>
            <a:spLocks noGrp="1"/>
          </p:cNvSpPr>
          <p:nvPr>
            <p:ph idx="1"/>
          </p:nvPr>
        </p:nvSpPr>
        <p:spPr>
          <a:xfrm>
            <a:off x="457200" y="1931544"/>
            <a:ext cx="8229600" cy="4525963"/>
          </a:xfrm>
        </p:spPr>
        <p:txBody>
          <a:bodyPr>
            <a:normAutofit/>
          </a:bodyPr>
          <a:lstStyle/>
          <a:p>
            <a:r>
              <a:rPr lang="en-US" sz="2400" b="1" dirty="0" smtClean="0"/>
              <a:t>Empirical resolution </a:t>
            </a:r>
            <a:r>
              <a:rPr lang="en-US" sz="2400" dirty="0" smtClean="0"/>
              <a:t>of scientific disputes through facilitated collaboration</a:t>
            </a:r>
          </a:p>
          <a:p>
            <a:r>
              <a:rPr lang="en-US" sz="2400" b="1" dirty="0" smtClean="0"/>
              <a:t>Jointly designed studies </a:t>
            </a:r>
            <a:r>
              <a:rPr lang="en-US" sz="2400" dirty="0" smtClean="0"/>
              <a:t>that speak to disputed issues and narrow or clarify differences</a:t>
            </a:r>
          </a:p>
          <a:p>
            <a:r>
              <a:rPr lang="en-US" sz="2400" dirty="0" smtClean="0"/>
              <a:t>Agreement of all parties on an experimental design and approach for </a:t>
            </a:r>
            <a:r>
              <a:rPr lang="en-US" sz="2400" b="1" dirty="0" smtClean="0"/>
              <a:t>resolving a dispute</a:t>
            </a:r>
          </a:p>
          <a:p>
            <a:r>
              <a:rPr lang="en-US" sz="2400" dirty="0" smtClean="0"/>
              <a:t>Conduct </a:t>
            </a:r>
            <a:r>
              <a:rPr lang="en-US" sz="2400" b="1" dirty="0" smtClean="0"/>
              <a:t>agreed-upon tests </a:t>
            </a:r>
            <a:r>
              <a:rPr lang="en-US" sz="2400" dirty="0" smtClean="0"/>
              <a:t>with the help of a neutral third party scientist mediator/arbiter</a:t>
            </a:r>
            <a:endParaRPr lang="en-US" sz="2400" dirty="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2314411816"/>
      </p:ext>
    </p:extLst>
  </p:cSld>
  <p:clrMapOvr>
    <a:masterClrMapping/>
  </p:clrMapOvr>
  <mc:AlternateContent xmlns:mc="http://schemas.openxmlformats.org/markup-compatibility/2006" xmlns:p14="http://schemas.microsoft.com/office/powerpoint/2010/main">
    <mc:Choice Requires="p14">
      <p:transition spd="slow" p14:dur="2000" advTm="88874"/>
    </mc:Choice>
    <mc:Fallback xmlns="">
      <p:transition xmlns:p14="http://schemas.microsoft.com/office/powerpoint/2010/main" spd="slow" advTm="8887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structure of this talk</a:t>
            </a:r>
            <a:endParaRPr lang="en-US" dirty="0"/>
          </a:p>
        </p:txBody>
      </p:sp>
      <p:pic>
        <p:nvPicPr>
          <p:cNvPr id="4" name="Content Placeholder 3"/>
          <p:cNvPicPr>
            <a:picLocks noGrp="1" noChangeAspect="1"/>
          </p:cNvPicPr>
          <p:nvPr>
            <p:ph idx="1"/>
          </p:nvPr>
        </p:nvPicPr>
        <p:blipFill rotWithShape="1">
          <a:blip r:embed="rId2"/>
          <a:srcRect l="-1" t="-7709" r="-5758" b="7709"/>
          <a:stretch/>
        </p:blipFill>
        <p:spPr>
          <a:xfrm>
            <a:off x="2163022" y="1600200"/>
            <a:ext cx="4786558" cy="4525963"/>
          </a:xfrm>
        </p:spPr>
      </p:pic>
      <p:grpSp>
        <p:nvGrpSpPr>
          <p:cNvPr id="14" name="Group 13"/>
          <p:cNvGrpSpPr/>
          <p:nvPr/>
        </p:nvGrpSpPr>
        <p:grpSpPr>
          <a:xfrm>
            <a:off x="1813043" y="1417638"/>
            <a:ext cx="5359816" cy="4973431"/>
            <a:chOff x="1813043" y="1417638"/>
            <a:chExt cx="5359816" cy="4973431"/>
          </a:xfrm>
        </p:grpSpPr>
        <p:sp>
          <p:nvSpPr>
            <p:cNvPr id="5" name="Oval 4"/>
            <p:cNvSpPr/>
            <p:nvPr/>
          </p:nvSpPr>
          <p:spPr>
            <a:xfrm>
              <a:off x="1813043" y="1417638"/>
              <a:ext cx="3894543" cy="3608898"/>
            </a:xfrm>
            <a:prstGeom prst="ellipse">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059795" y="1570038"/>
              <a:ext cx="2790995" cy="2769388"/>
            </a:xfrm>
            <a:prstGeom prst="ellipse">
              <a:avLst/>
            </a:prstGeom>
            <a:solidFill>
              <a:schemeClr val="accent3">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813043" y="3621681"/>
              <a:ext cx="2790995" cy="2769388"/>
            </a:xfrm>
            <a:prstGeom prst="ellipse">
              <a:avLst/>
            </a:prstGeom>
            <a:solidFill>
              <a:schemeClr val="accent6">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479548" y="3503145"/>
              <a:ext cx="2693311" cy="2887924"/>
            </a:xfrm>
            <a:prstGeom prst="ellipse">
              <a:avLst/>
            </a:prstGeom>
            <a:solidFill>
              <a:schemeClr val="accent4">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5370" y="1570038"/>
            <a:ext cx="8650850" cy="4486063"/>
            <a:chOff x="195370" y="1570038"/>
            <a:chExt cx="8650850" cy="4486063"/>
          </a:xfrm>
        </p:grpSpPr>
        <p:sp>
          <p:nvSpPr>
            <p:cNvPr id="9" name="TextBox 8"/>
            <p:cNvSpPr txBox="1"/>
            <p:nvPr/>
          </p:nvSpPr>
          <p:spPr>
            <a:xfrm>
              <a:off x="195370" y="1570038"/>
              <a:ext cx="2500755" cy="523220"/>
            </a:xfrm>
            <a:prstGeom prst="rect">
              <a:avLst/>
            </a:prstGeom>
            <a:noFill/>
          </p:spPr>
          <p:txBody>
            <a:bodyPr wrap="none" rtlCol="0">
              <a:spAutoFit/>
            </a:bodyPr>
            <a:lstStyle/>
            <a:p>
              <a:r>
                <a:rPr lang="en-US" sz="2800" dirty="0" smtClean="0">
                  <a:solidFill>
                    <a:schemeClr val="tx2">
                      <a:lumMod val="60000"/>
                      <a:lumOff val="40000"/>
                    </a:schemeClr>
                  </a:solidFill>
                </a:rPr>
                <a:t>Communication</a:t>
              </a:r>
              <a:endParaRPr lang="en-US" sz="2800" dirty="0">
                <a:solidFill>
                  <a:schemeClr val="tx2">
                    <a:lumMod val="60000"/>
                    <a:lumOff val="40000"/>
                  </a:schemeClr>
                </a:solidFill>
              </a:endParaRPr>
            </a:p>
          </p:txBody>
        </p:sp>
        <p:sp>
          <p:nvSpPr>
            <p:cNvPr id="11" name="TextBox 10"/>
            <p:cNvSpPr txBox="1"/>
            <p:nvPr/>
          </p:nvSpPr>
          <p:spPr>
            <a:xfrm>
              <a:off x="6705761" y="1582396"/>
              <a:ext cx="934195" cy="523220"/>
            </a:xfrm>
            <a:prstGeom prst="rect">
              <a:avLst/>
            </a:prstGeom>
            <a:noFill/>
          </p:spPr>
          <p:txBody>
            <a:bodyPr wrap="none" rtlCol="0">
              <a:spAutoFit/>
            </a:bodyPr>
            <a:lstStyle/>
            <a:p>
              <a:r>
                <a:rPr lang="en-US" sz="2800" dirty="0" smtClean="0">
                  <a:solidFill>
                    <a:schemeClr val="accent3">
                      <a:lumMod val="50000"/>
                    </a:schemeClr>
                  </a:solidFill>
                </a:rPr>
                <a:t>Trust</a:t>
              </a:r>
              <a:endParaRPr lang="en-US" sz="2800" dirty="0">
                <a:solidFill>
                  <a:schemeClr val="accent3">
                    <a:lumMod val="50000"/>
                  </a:schemeClr>
                </a:solidFill>
              </a:endParaRPr>
            </a:p>
          </p:txBody>
        </p:sp>
        <p:sp>
          <p:nvSpPr>
            <p:cNvPr id="12" name="TextBox 11"/>
            <p:cNvSpPr txBox="1"/>
            <p:nvPr/>
          </p:nvSpPr>
          <p:spPr>
            <a:xfrm>
              <a:off x="323184" y="5101994"/>
              <a:ext cx="2498536" cy="954107"/>
            </a:xfrm>
            <a:prstGeom prst="rect">
              <a:avLst/>
            </a:prstGeom>
            <a:noFill/>
          </p:spPr>
          <p:txBody>
            <a:bodyPr wrap="square" rtlCol="0">
              <a:spAutoFit/>
            </a:bodyPr>
            <a:lstStyle/>
            <a:p>
              <a:r>
                <a:rPr lang="en-US" sz="2800" dirty="0" smtClean="0">
                  <a:solidFill>
                    <a:schemeClr val="accent6">
                      <a:lumMod val="50000"/>
                    </a:schemeClr>
                  </a:solidFill>
                </a:rPr>
                <a:t>Setting expectations</a:t>
              </a:r>
              <a:endParaRPr lang="en-US" sz="2800" dirty="0">
                <a:solidFill>
                  <a:schemeClr val="accent6">
                    <a:lumMod val="50000"/>
                  </a:schemeClr>
                </a:solidFill>
              </a:endParaRPr>
            </a:p>
          </p:txBody>
        </p:sp>
        <p:sp>
          <p:nvSpPr>
            <p:cNvPr id="13" name="TextBox 12"/>
            <p:cNvSpPr txBox="1"/>
            <p:nvPr/>
          </p:nvSpPr>
          <p:spPr>
            <a:xfrm>
              <a:off x="7006635" y="4334038"/>
              <a:ext cx="1839585" cy="1384995"/>
            </a:xfrm>
            <a:prstGeom prst="rect">
              <a:avLst/>
            </a:prstGeom>
            <a:noFill/>
          </p:spPr>
          <p:txBody>
            <a:bodyPr wrap="square" rtlCol="0">
              <a:spAutoFit/>
            </a:bodyPr>
            <a:lstStyle/>
            <a:p>
              <a:r>
                <a:rPr lang="en-US" sz="2800" dirty="0" smtClean="0">
                  <a:solidFill>
                    <a:schemeClr val="accent4">
                      <a:lumMod val="50000"/>
                    </a:schemeClr>
                  </a:solidFill>
                </a:rPr>
                <a:t>Dealing with conflict</a:t>
              </a:r>
              <a:endParaRPr lang="en-US" sz="2800" dirty="0">
                <a:solidFill>
                  <a:schemeClr val="accent4">
                    <a:lumMod val="50000"/>
                  </a:schemeClr>
                </a:solidFill>
              </a:endParaRPr>
            </a:p>
          </p:txBody>
        </p:sp>
      </p:grpSp>
      <p:grpSp>
        <p:nvGrpSpPr>
          <p:cNvPr id="16" name="Group 15"/>
          <p:cNvGrpSpPr/>
          <p:nvPr/>
        </p:nvGrpSpPr>
        <p:grpSpPr>
          <a:xfrm>
            <a:off x="-13803" y="72015"/>
            <a:ext cx="9199218" cy="465462"/>
            <a:chOff x="-179463" y="72015"/>
            <a:chExt cx="9199218" cy="465462"/>
          </a:xfrm>
        </p:grpSpPr>
        <p:grpSp>
          <p:nvGrpSpPr>
            <p:cNvPr id="17" name="Group 16"/>
            <p:cNvGrpSpPr/>
            <p:nvPr/>
          </p:nvGrpSpPr>
          <p:grpSpPr>
            <a:xfrm>
              <a:off x="4435566" y="72015"/>
              <a:ext cx="4584189" cy="459177"/>
              <a:chOff x="56896" y="24167"/>
              <a:chExt cx="9027680" cy="904260"/>
            </a:xfrm>
          </p:grpSpPr>
          <p:pic>
            <p:nvPicPr>
              <p:cNvPr id="26" name="Picture 25"/>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7" name="Picture 26"/>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8" name="Picture 27"/>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9" name="Picture 28"/>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30" name="Picture 29"/>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31" name="Picture 30"/>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32" name="Picture 31"/>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8" name="Group 17"/>
            <p:cNvGrpSpPr/>
            <p:nvPr/>
          </p:nvGrpSpPr>
          <p:grpSpPr>
            <a:xfrm>
              <a:off x="-179463" y="78300"/>
              <a:ext cx="4584189" cy="459177"/>
              <a:chOff x="56896" y="24167"/>
              <a:chExt cx="9027680" cy="904260"/>
            </a:xfrm>
          </p:grpSpPr>
          <p:pic>
            <p:nvPicPr>
              <p:cNvPr id="19" name="Picture 18"/>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0" name="Picture 19"/>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1" name="Picture 20"/>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2" name="Picture 21"/>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3" name="Picture 22"/>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4" name="Picture 23"/>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5" name="Picture 24"/>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1970896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255"/>
            <a:ext cx="8229600" cy="1143000"/>
          </a:xfrm>
        </p:spPr>
        <p:txBody>
          <a:bodyPr>
            <a:noAutofit/>
          </a:bodyPr>
          <a:lstStyle/>
          <a:p>
            <a:r>
              <a:rPr lang="en-US" sz="3200" dirty="0" smtClean="0"/>
              <a:t>Preconditions for Adversarial Scientific Collaboration</a:t>
            </a:r>
            <a:endParaRPr lang="en-US" sz="3200" dirty="0"/>
          </a:p>
        </p:txBody>
      </p:sp>
      <p:sp>
        <p:nvSpPr>
          <p:cNvPr id="3" name="Content Placeholder 2"/>
          <p:cNvSpPr>
            <a:spLocks noGrp="1"/>
          </p:cNvSpPr>
          <p:nvPr>
            <p:ph idx="1"/>
          </p:nvPr>
        </p:nvSpPr>
        <p:spPr>
          <a:xfrm>
            <a:off x="457200" y="2649436"/>
            <a:ext cx="8229600" cy="4525963"/>
          </a:xfrm>
        </p:spPr>
        <p:txBody>
          <a:bodyPr>
            <a:normAutofit/>
          </a:bodyPr>
          <a:lstStyle/>
          <a:p>
            <a:pPr marL="0" indent="0">
              <a:buNone/>
            </a:pPr>
            <a:r>
              <a:rPr lang="en-US" sz="2400" dirty="0" smtClean="0"/>
              <a:t>All parties must</a:t>
            </a:r>
          </a:p>
          <a:p>
            <a:r>
              <a:rPr lang="en-US" sz="2400" dirty="0" smtClean="0"/>
              <a:t>Acknowledge the possibility that conflicting hypotheses might be the result of differences in the way experiments have been conducted</a:t>
            </a:r>
          </a:p>
          <a:p>
            <a:r>
              <a:rPr lang="en-US" sz="2400" dirty="0" smtClean="0"/>
              <a:t>Engage a mutually agreed-upon and trusted third party</a:t>
            </a:r>
          </a:p>
          <a:p>
            <a:r>
              <a:rPr lang="en-US" sz="2400" dirty="0" smtClean="0"/>
              <a:t>Ensure that differences are not too deep or philosophical</a:t>
            </a:r>
            <a:endParaRPr lang="en-US" sz="2400" dirty="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2270017158"/>
      </p:ext>
    </p:extLst>
  </p:cSld>
  <p:clrMapOvr>
    <a:masterClrMapping/>
  </p:clrMapOvr>
  <mc:AlternateContent xmlns:mc="http://schemas.openxmlformats.org/markup-compatibility/2006" xmlns:p14="http://schemas.microsoft.com/office/powerpoint/2010/main">
    <mc:Choice Requires="p14">
      <p:transition spd="slow" p14:dur="2000" advTm="36180"/>
    </mc:Choice>
    <mc:Fallback xmlns="">
      <p:transition xmlns:p14="http://schemas.microsoft.com/office/powerpoint/2010/main" spd="slow" advTm="3618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004" y="1116787"/>
            <a:ext cx="8229600" cy="1143000"/>
          </a:xfrm>
        </p:spPr>
        <p:txBody>
          <a:bodyPr>
            <a:noAutofit/>
          </a:bodyPr>
          <a:lstStyle/>
          <a:p>
            <a:r>
              <a:rPr lang="en-US" sz="3200" dirty="0" smtClean="0"/>
              <a:t>The Process for Adversarial Scientific Collaboration</a:t>
            </a:r>
            <a:endParaRPr lang="en-US" sz="3200" dirty="0"/>
          </a:p>
        </p:txBody>
      </p:sp>
      <p:sp>
        <p:nvSpPr>
          <p:cNvPr id="3" name="Content Placeholder 2"/>
          <p:cNvSpPr>
            <a:spLocks noGrp="1"/>
          </p:cNvSpPr>
          <p:nvPr>
            <p:ph idx="1"/>
          </p:nvPr>
        </p:nvSpPr>
        <p:spPr>
          <a:xfrm>
            <a:off x="457200" y="2526450"/>
            <a:ext cx="8229600" cy="3599713"/>
          </a:xfrm>
        </p:spPr>
        <p:txBody>
          <a:bodyPr>
            <a:normAutofit/>
          </a:bodyPr>
          <a:lstStyle/>
          <a:p>
            <a:pPr marL="0" indent="0">
              <a:buNone/>
            </a:pPr>
            <a:endParaRPr lang="en-US" sz="2400" dirty="0" smtClean="0"/>
          </a:p>
          <a:p>
            <a:r>
              <a:rPr lang="en-US" sz="2400" dirty="0" smtClean="0"/>
              <a:t>Systematically review relevant literature</a:t>
            </a:r>
          </a:p>
          <a:p>
            <a:r>
              <a:rPr lang="en-US" sz="2400" dirty="0" smtClean="0"/>
              <a:t>Formulate hypotheses</a:t>
            </a:r>
          </a:p>
          <a:p>
            <a:r>
              <a:rPr lang="en-US" sz="2400" dirty="0" smtClean="0"/>
              <a:t>Discuss, develop, and implement procedures to test hypotheses</a:t>
            </a:r>
          </a:p>
          <a:p>
            <a:r>
              <a:rPr lang="en-US" sz="2400" dirty="0" smtClean="0"/>
              <a:t>Analyze and re-analyze data</a:t>
            </a:r>
          </a:p>
          <a:p>
            <a:r>
              <a:rPr lang="en-US" sz="2400" dirty="0" smtClean="0"/>
              <a:t>Engage outside experts as needed</a:t>
            </a:r>
          </a:p>
          <a:p>
            <a:endParaRPr lang="en-US" sz="2400" dirty="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4020896197"/>
      </p:ext>
    </p:extLst>
  </p:cSld>
  <p:clrMapOvr>
    <a:masterClrMapping/>
  </p:clrMapOvr>
  <mc:AlternateContent xmlns:mc="http://schemas.openxmlformats.org/markup-compatibility/2006" xmlns:p14="http://schemas.microsoft.com/office/powerpoint/2010/main">
    <mc:Choice Requires="p14">
      <p:transition spd="slow" p14:dur="2000" advTm="18633"/>
    </mc:Choice>
    <mc:Fallback xmlns="">
      <p:transition xmlns:p14="http://schemas.microsoft.com/office/powerpoint/2010/main" spd="slow" advTm="1863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048"/>
            <a:ext cx="8229600" cy="1154813"/>
          </a:xfrm>
        </p:spPr>
        <p:txBody>
          <a:bodyPr>
            <a:noAutofit/>
          </a:bodyPr>
          <a:lstStyle/>
          <a:p>
            <a:r>
              <a:rPr lang="en-US" sz="2800" dirty="0" smtClean="0"/>
              <a:t>The risks and rewards of</a:t>
            </a:r>
            <a:br>
              <a:rPr lang="en-US" sz="2800" dirty="0" smtClean="0"/>
            </a:br>
            <a:r>
              <a:rPr lang="en-US" sz="2800" dirty="0" smtClean="0"/>
              <a:t>adversarial </a:t>
            </a:r>
            <a:r>
              <a:rPr lang="en-US" sz="2800" dirty="0"/>
              <a:t>s</a:t>
            </a:r>
            <a:r>
              <a:rPr lang="en-US" sz="2800" dirty="0" smtClean="0"/>
              <a:t>cientific </a:t>
            </a:r>
            <a:r>
              <a:rPr lang="en-US" sz="2800" dirty="0"/>
              <a:t>c</a:t>
            </a:r>
            <a:r>
              <a:rPr lang="en-US" sz="2800" dirty="0" smtClean="0"/>
              <a:t>ollaboration</a:t>
            </a:r>
            <a:endParaRPr lang="en-US" sz="2800" dirty="0"/>
          </a:p>
        </p:txBody>
      </p:sp>
      <p:sp>
        <p:nvSpPr>
          <p:cNvPr id="3" name="Content Placeholder 2"/>
          <p:cNvSpPr>
            <a:spLocks noGrp="1"/>
          </p:cNvSpPr>
          <p:nvPr>
            <p:ph idx="1"/>
          </p:nvPr>
        </p:nvSpPr>
        <p:spPr>
          <a:xfrm>
            <a:off x="457200" y="2250335"/>
            <a:ext cx="8229600" cy="3860757"/>
          </a:xfrm>
        </p:spPr>
        <p:txBody>
          <a:bodyPr>
            <a:normAutofit/>
          </a:bodyPr>
          <a:lstStyle/>
          <a:p>
            <a:r>
              <a:rPr lang="en-US" sz="2800" dirty="0" smtClean="0"/>
              <a:t>Risks</a:t>
            </a:r>
          </a:p>
          <a:p>
            <a:pPr lvl="1"/>
            <a:r>
              <a:rPr lang="en-US" sz="2400" dirty="0" smtClean="0"/>
              <a:t>Ego threatening</a:t>
            </a:r>
          </a:p>
          <a:p>
            <a:pPr lvl="1"/>
            <a:r>
              <a:rPr lang="en-US" sz="2400" dirty="0" smtClean="0"/>
              <a:t>Possibility of being wrong</a:t>
            </a:r>
          </a:p>
          <a:p>
            <a:pPr lvl="1"/>
            <a:r>
              <a:rPr lang="en-US" sz="2400" dirty="0" smtClean="0"/>
              <a:t>Personal animosity or competition</a:t>
            </a:r>
          </a:p>
          <a:p>
            <a:pPr lvl="1"/>
            <a:r>
              <a:rPr lang="en-US" sz="2400" dirty="0" err="1" smtClean="0"/>
              <a:t>Idealogical</a:t>
            </a:r>
            <a:r>
              <a:rPr lang="en-US" sz="2400" dirty="0" smtClean="0"/>
              <a:t>/theoretical/paradigmatic differences</a:t>
            </a:r>
          </a:p>
          <a:p>
            <a:r>
              <a:rPr lang="en-US" sz="2800" dirty="0" smtClean="0"/>
              <a:t>Rewards</a:t>
            </a:r>
          </a:p>
          <a:p>
            <a:pPr lvl="1"/>
            <a:r>
              <a:rPr lang="en-US" sz="2400" dirty="0" smtClean="0"/>
              <a:t>Surprising results</a:t>
            </a:r>
          </a:p>
          <a:p>
            <a:pPr lvl="1"/>
            <a:r>
              <a:rPr lang="en-US" sz="2400" dirty="0" smtClean="0"/>
              <a:t>Insightful discussions</a:t>
            </a:r>
            <a:endParaRPr lang="en-US" sz="2400" dirty="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1873070058"/>
      </p:ext>
    </p:extLst>
  </p:cSld>
  <p:clrMapOvr>
    <a:masterClrMapping/>
  </p:clrMapOvr>
  <mc:AlternateContent xmlns:mc="http://schemas.openxmlformats.org/markup-compatibility/2006" xmlns:p14="http://schemas.microsoft.com/office/powerpoint/2010/main">
    <mc:Choice Requires="p14">
      <p:transition spd="slow" p14:dur="2000" advTm="34427"/>
    </mc:Choice>
    <mc:Fallback xmlns="">
      <p:transition xmlns:p14="http://schemas.microsoft.com/office/powerpoint/2010/main" spd="slow" advTm="3442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6048"/>
            <a:ext cx="8229600" cy="1154813"/>
          </a:xfrm>
        </p:spPr>
        <p:txBody>
          <a:bodyPr>
            <a:noAutofit/>
          </a:bodyPr>
          <a:lstStyle/>
          <a:p>
            <a:r>
              <a:rPr lang="en-US" sz="2800" dirty="0" smtClean="0"/>
              <a:t>Examples of adversarial collaboration</a:t>
            </a:r>
            <a:endParaRPr lang="en-US" sz="2800" dirty="0"/>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pic>
        <p:nvPicPr>
          <p:cNvPr id="5" name="Content Placeholder 4"/>
          <p:cNvPicPr>
            <a:picLocks noGrp="1" noChangeAspect="1"/>
          </p:cNvPicPr>
          <p:nvPr>
            <p:ph idx="1"/>
          </p:nvPr>
        </p:nvPicPr>
        <p:blipFill>
          <a:blip r:embed="rId10"/>
          <a:srcRect l="2079" r="2079"/>
          <a:stretch>
            <a:fillRect/>
          </a:stretch>
        </p:blipFill>
        <p:spPr>
          <a:xfrm>
            <a:off x="376983" y="1862932"/>
            <a:ext cx="7472717" cy="4109707"/>
          </a:xfrm>
        </p:spPr>
      </p:pic>
      <p:pic>
        <p:nvPicPr>
          <p:cNvPr id="6" name="Picture 5"/>
          <p:cNvPicPr>
            <a:picLocks noChangeAspect="1"/>
          </p:cNvPicPr>
          <p:nvPr/>
        </p:nvPicPr>
        <p:blipFill>
          <a:blip r:embed="rId11"/>
          <a:stretch>
            <a:fillRect/>
          </a:stretch>
        </p:blipFill>
        <p:spPr>
          <a:xfrm>
            <a:off x="926706" y="1479416"/>
            <a:ext cx="5679108" cy="5071536"/>
          </a:xfrm>
          <a:prstGeom prst="rect">
            <a:avLst/>
          </a:prstGeom>
        </p:spPr>
      </p:pic>
      <p:pic>
        <p:nvPicPr>
          <p:cNvPr id="7" name="Picture 6"/>
          <p:cNvPicPr>
            <a:picLocks noChangeAspect="1"/>
          </p:cNvPicPr>
          <p:nvPr/>
        </p:nvPicPr>
        <p:blipFill>
          <a:blip r:embed="rId12"/>
          <a:stretch>
            <a:fillRect/>
          </a:stretch>
        </p:blipFill>
        <p:spPr>
          <a:xfrm>
            <a:off x="2300020" y="1479416"/>
            <a:ext cx="6043880" cy="5200784"/>
          </a:xfrm>
          <a:prstGeom prst="rect">
            <a:avLst/>
          </a:prstGeom>
        </p:spPr>
      </p:pic>
      <p:pic>
        <p:nvPicPr>
          <p:cNvPr id="8" name="Picture 7"/>
          <p:cNvPicPr>
            <a:picLocks noChangeAspect="1"/>
          </p:cNvPicPr>
          <p:nvPr/>
        </p:nvPicPr>
        <p:blipFill>
          <a:blip r:embed="rId13"/>
          <a:stretch>
            <a:fillRect/>
          </a:stretch>
        </p:blipFill>
        <p:spPr>
          <a:xfrm>
            <a:off x="2929570" y="1862932"/>
            <a:ext cx="5198948" cy="4995068"/>
          </a:xfrm>
          <a:prstGeom prst="rect">
            <a:avLst/>
          </a:prstGeom>
        </p:spPr>
      </p:pic>
      <p:pic>
        <p:nvPicPr>
          <p:cNvPr id="9" name="Picture 8"/>
          <p:cNvPicPr>
            <a:picLocks noChangeAspect="1"/>
          </p:cNvPicPr>
          <p:nvPr/>
        </p:nvPicPr>
        <p:blipFill>
          <a:blip r:embed="rId14"/>
          <a:stretch>
            <a:fillRect/>
          </a:stretch>
        </p:blipFill>
        <p:spPr>
          <a:xfrm>
            <a:off x="3090982" y="2414518"/>
            <a:ext cx="6053018" cy="4131425"/>
          </a:xfrm>
          <a:prstGeom prst="rect">
            <a:avLst/>
          </a:prstGeom>
        </p:spPr>
      </p:pic>
      <p:pic>
        <p:nvPicPr>
          <p:cNvPr id="10" name="Picture 9"/>
          <p:cNvPicPr>
            <a:picLocks noChangeAspect="1"/>
          </p:cNvPicPr>
          <p:nvPr/>
        </p:nvPicPr>
        <p:blipFill>
          <a:blip r:embed="rId15"/>
          <a:stretch>
            <a:fillRect/>
          </a:stretch>
        </p:blipFill>
        <p:spPr>
          <a:xfrm>
            <a:off x="3171046" y="2735524"/>
            <a:ext cx="5972954" cy="2903978"/>
          </a:xfrm>
          <a:prstGeom prst="rect">
            <a:avLst/>
          </a:prstGeom>
        </p:spPr>
      </p:pic>
    </p:spTree>
    <p:custDataLst>
      <p:tags r:id="rId1"/>
    </p:custDataLst>
    <p:extLst>
      <p:ext uri="{BB962C8B-B14F-4D97-AF65-F5344CB8AC3E}">
        <p14:creationId xmlns:p14="http://schemas.microsoft.com/office/powerpoint/2010/main" val="3271103218"/>
      </p:ext>
    </p:extLst>
  </p:cSld>
  <p:clrMapOvr>
    <a:masterClrMapping/>
  </p:clrMapOvr>
  <mc:AlternateContent xmlns:mc="http://schemas.openxmlformats.org/markup-compatibility/2006" xmlns:p14="http://schemas.microsoft.com/office/powerpoint/2010/main">
    <mc:Choice Requires="p14">
      <p:transition spd="slow" p14:dur="2000" advTm="40718"/>
    </mc:Choice>
    <mc:Fallback xmlns="">
      <p:transition xmlns:p14="http://schemas.microsoft.com/office/powerpoint/2010/main" spd="slow" advTm="40718"/>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263" y="1590981"/>
            <a:ext cx="2931648" cy="2256395"/>
          </a:xfrm>
        </p:spPr>
        <p:txBody>
          <a:bodyPr/>
          <a:lstStyle/>
          <a:p>
            <a:pPr algn="l"/>
            <a:r>
              <a:rPr lang="en-US" dirty="0" smtClean="0"/>
              <a:t>Leading team science</a:t>
            </a:r>
            <a:endParaRPr lang="en-US" dirty="0"/>
          </a:p>
        </p:txBody>
      </p:sp>
      <p:pic>
        <p:nvPicPr>
          <p:cNvPr id="3" name="Picture 2"/>
          <p:cNvPicPr>
            <a:picLocks noChangeAspect="1"/>
          </p:cNvPicPr>
          <p:nvPr/>
        </p:nvPicPr>
        <p:blipFill>
          <a:blip r:embed="rId2"/>
          <a:stretch>
            <a:fillRect/>
          </a:stretch>
        </p:blipFill>
        <p:spPr>
          <a:xfrm>
            <a:off x="789486" y="1700218"/>
            <a:ext cx="4444015" cy="2957290"/>
          </a:xfrm>
          <a:prstGeom prst="rect">
            <a:avLst/>
          </a:prstGeom>
        </p:spPr>
      </p:pic>
      <p:sp>
        <p:nvSpPr>
          <p:cNvPr id="4" name="TextBox 3"/>
          <p:cNvSpPr txBox="1"/>
          <p:nvPr/>
        </p:nvSpPr>
        <p:spPr>
          <a:xfrm>
            <a:off x="789486" y="4667386"/>
            <a:ext cx="4607499" cy="360099"/>
          </a:xfrm>
          <a:prstGeom prst="rect">
            <a:avLst/>
          </a:prstGeom>
          <a:noFill/>
        </p:spPr>
        <p:txBody>
          <a:bodyPr wrap="square" rtlCol="0">
            <a:spAutoFit/>
          </a:bodyPr>
          <a:lstStyle/>
          <a:p>
            <a:pPr>
              <a:lnSpc>
                <a:spcPct val="70000"/>
              </a:lnSpc>
            </a:pPr>
            <a:r>
              <a:rPr lang="en-US" sz="1200" b="1" dirty="0" smtClean="0"/>
              <a:t>Channing Yu</a:t>
            </a:r>
            <a:r>
              <a:rPr lang="en-US" sz="1200" dirty="0" smtClean="0"/>
              <a:t>, musical director of the Mercury Orchestra in Cambridge, MA. Photo: Rick </a:t>
            </a:r>
            <a:r>
              <a:rPr lang="en-US" sz="1200" dirty="0" err="1" smtClean="0"/>
              <a:t>Peckham</a:t>
            </a:r>
            <a:endParaRPr lang="en-US" sz="1200" dirty="0"/>
          </a:p>
        </p:txBody>
      </p:sp>
      <p:grpSp>
        <p:nvGrpSpPr>
          <p:cNvPr id="5" name="Group 4"/>
          <p:cNvGrpSpPr/>
          <p:nvPr/>
        </p:nvGrpSpPr>
        <p:grpSpPr>
          <a:xfrm>
            <a:off x="-13803" y="72015"/>
            <a:ext cx="9199218" cy="465462"/>
            <a:chOff x="-179463" y="72015"/>
            <a:chExt cx="9199218" cy="465462"/>
          </a:xfrm>
        </p:grpSpPr>
        <p:grpSp>
          <p:nvGrpSpPr>
            <p:cNvPr id="6" name="Group 5"/>
            <p:cNvGrpSpPr/>
            <p:nvPr/>
          </p:nvGrpSpPr>
          <p:grpSpPr>
            <a:xfrm>
              <a:off x="4435566" y="72015"/>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7" name="Group 6"/>
            <p:cNvGrpSpPr/>
            <p:nvPr/>
          </p:nvGrpSpPr>
          <p:grpSpPr>
            <a:xfrm>
              <a:off x="-179463" y="78300"/>
              <a:ext cx="4584189" cy="459177"/>
              <a:chOff x="56896" y="24167"/>
              <a:chExt cx="9027680" cy="904260"/>
            </a:xfrm>
          </p:grpSpPr>
          <p:pic>
            <p:nvPicPr>
              <p:cNvPr id="8" name="Picture 7"/>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9" name="Picture 8"/>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0" name="Picture 9"/>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1" name="Picture 10"/>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2" name="Picture 11"/>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3" name="Picture 12"/>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4" name="Picture 13"/>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1362158820"/>
      </p:ext>
    </p:extLst>
  </p:cSld>
  <p:clrMapOvr>
    <a:masterClrMapping/>
  </p:clrMapOvr>
  <mc:AlternateContent xmlns:mc="http://schemas.openxmlformats.org/markup-compatibility/2006" xmlns:p14="http://schemas.microsoft.com/office/powerpoint/2010/main">
    <mc:Choice Requires="p14">
      <p:transition spd="slow" p14:dur="2000" advTm="6388"/>
    </mc:Choice>
    <mc:Fallback xmlns="">
      <p:transition xmlns:p14="http://schemas.microsoft.com/office/powerpoint/2010/main" spd="slow" advTm="6388"/>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983" y="1157037"/>
            <a:ext cx="2309394" cy="1041488"/>
          </a:xfrm>
        </p:spPr>
        <p:txBody>
          <a:bodyPr>
            <a:normAutofit fontScale="90000"/>
          </a:bodyPr>
          <a:lstStyle/>
          <a:p>
            <a:pPr algn="r"/>
            <a:r>
              <a:rPr lang="en-US" dirty="0" smtClean="0"/>
              <a:t>Ways to lead</a:t>
            </a:r>
            <a:endParaRPr lang="en-US" dirty="0"/>
          </a:p>
        </p:txBody>
      </p:sp>
      <p:sp>
        <p:nvSpPr>
          <p:cNvPr id="3" name="Content Placeholder 2"/>
          <p:cNvSpPr>
            <a:spLocks noGrp="1"/>
          </p:cNvSpPr>
          <p:nvPr>
            <p:ph idx="1"/>
          </p:nvPr>
        </p:nvSpPr>
        <p:spPr>
          <a:xfrm>
            <a:off x="457200" y="3520463"/>
            <a:ext cx="8229600" cy="2605700"/>
          </a:xfrm>
        </p:spPr>
        <p:txBody>
          <a:bodyPr>
            <a:normAutofit lnSpcReduction="10000"/>
          </a:bodyPr>
          <a:lstStyle/>
          <a:p>
            <a:r>
              <a:rPr lang="en-US" sz="2800" b="1" dirty="0"/>
              <a:t>M</a:t>
            </a:r>
            <a:r>
              <a:rPr lang="en-US" sz="2800" b="1" dirty="0" smtClean="0"/>
              <a:t>odel</a:t>
            </a:r>
            <a:r>
              <a:rPr lang="en-US" sz="2800" dirty="0" smtClean="0"/>
              <a:t> and </a:t>
            </a:r>
            <a:r>
              <a:rPr lang="en-US" sz="2800" b="1" dirty="0" smtClean="0"/>
              <a:t>motivate </a:t>
            </a:r>
            <a:r>
              <a:rPr lang="en-US" sz="2800" dirty="0" smtClean="0"/>
              <a:t>others in the collaborative approach</a:t>
            </a:r>
          </a:p>
          <a:p>
            <a:r>
              <a:rPr lang="en-US" sz="2800" b="1" dirty="0" smtClean="0"/>
              <a:t>Support</a:t>
            </a:r>
            <a:r>
              <a:rPr lang="en-US" sz="2800" dirty="0" smtClean="0"/>
              <a:t> and </a:t>
            </a:r>
            <a:r>
              <a:rPr lang="en-US" sz="2800" b="1" dirty="0" smtClean="0"/>
              <a:t>empower</a:t>
            </a:r>
            <a:r>
              <a:rPr lang="en-US" sz="2800" dirty="0" smtClean="0"/>
              <a:t> team members in the goals and objectives of the team</a:t>
            </a:r>
          </a:p>
          <a:p>
            <a:r>
              <a:rPr lang="en-US" sz="2800" b="1" dirty="0" smtClean="0"/>
              <a:t>Delegate</a:t>
            </a:r>
            <a:r>
              <a:rPr lang="en-US" sz="2800" dirty="0" smtClean="0"/>
              <a:t> responsibilities and </a:t>
            </a:r>
            <a:r>
              <a:rPr lang="en-US" sz="2800" b="1" dirty="0" smtClean="0"/>
              <a:t>manage team expectations</a:t>
            </a:r>
            <a:endParaRPr lang="en-US" sz="2800" b="1" dirty="0"/>
          </a:p>
        </p:txBody>
      </p:sp>
      <p:pic>
        <p:nvPicPr>
          <p:cNvPr id="5" name="Picture 4"/>
          <p:cNvPicPr>
            <a:picLocks noChangeAspect="1"/>
          </p:cNvPicPr>
          <p:nvPr/>
        </p:nvPicPr>
        <p:blipFill>
          <a:blip r:embed="rId3"/>
          <a:stretch>
            <a:fillRect/>
          </a:stretch>
        </p:blipFill>
        <p:spPr>
          <a:xfrm>
            <a:off x="4031022" y="1157037"/>
            <a:ext cx="3159212" cy="2102312"/>
          </a:xfrm>
          <a:prstGeom prst="rect">
            <a:avLst/>
          </a:prstGeom>
        </p:spPr>
      </p:pic>
      <p:grpSp>
        <p:nvGrpSpPr>
          <p:cNvPr id="6" name="Group 5"/>
          <p:cNvGrpSpPr/>
          <p:nvPr/>
        </p:nvGrpSpPr>
        <p:grpSpPr>
          <a:xfrm>
            <a:off x="-13803" y="72015"/>
            <a:ext cx="9199218" cy="465462"/>
            <a:chOff x="-179463" y="72015"/>
            <a:chExt cx="9199218" cy="465462"/>
          </a:xfrm>
        </p:grpSpPr>
        <p:grpSp>
          <p:nvGrpSpPr>
            <p:cNvPr id="7" name="Group 6"/>
            <p:cNvGrpSpPr/>
            <p:nvPr/>
          </p:nvGrpSpPr>
          <p:grpSpPr>
            <a:xfrm>
              <a:off x="4435566" y="72015"/>
              <a:ext cx="4584189" cy="459177"/>
              <a:chOff x="56896" y="24167"/>
              <a:chExt cx="9027680" cy="904260"/>
            </a:xfrm>
          </p:grpSpPr>
          <p:pic>
            <p:nvPicPr>
              <p:cNvPr id="16" name="Picture 15"/>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10">
                <a:alphaModFix amt="71000"/>
              </a:blip>
              <a:stretch>
                <a:fillRect/>
              </a:stretch>
            </p:blipFill>
            <p:spPr>
              <a:xfrm>
                <a:off x="56896" y="37662"/>
                <a:ext cx="1172690" cy="878387"/>
              </a:xfrm>
              <a:prstGeom prst="rect">
                <a:avLst/>
              </a:prstGeom>
            </p:spPr>
          </p:pic>
        </p:grpSp>
        <p:grpSp>
          <p:nvGrpSpPr>
            <p:cNvPr id="8" name="Group 7"/>
            <p:cNvGrpSpPr/>
            <p:nvPr/>
          </p:nvGrpSpPr>
          <p:grpSpPr>
            <a:xfrm>
              <a:off x="-179463" y="78300"/>
              <a:ext cx="4584189" cy="459177"/>
              <a:chOff x="56896" y="24167"/>
              <a:chExt cx="9027680" cy="904260"/>
            </a:xfrm>
          </p:grpSpPr>
          <p:pic>
            <p:nvPicPr>
              <p:cNvPr id="9" name="Picture 8"/>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0" name="Picture 9"/>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1" name="Picture 10"/>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2" name="Picture 11"/>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13" name="Picture 12"/>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14" name="Picture 13"/>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15" name="Picture 14"/>
              <p:cNvPicPr>
                <a:picLocks noChangeAspect="1"/>
              </p:cNvPicPr>
              <p:nvPr/>
            </p:nvPicPr>
            <p:blipFill>
              <a:blip r:embed="rId10">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322434402"/>
      </p:ext>
    </p:extLst>
  </p:cSld>
  <p:clrMapOvr>
    <a:masterClrMapping/>
  </p:clrMapOvr>
  <mc:AlternateContent xmlns:mc="http://schemas.openxmlformats.org/markup-compatibility/2006" xmlns:p14="http://schemas.microsoft.com/office/powerpoint/2010/main">
    <mc:Choice Requires="p14">
      <p:transition spd="slow" p14:dur="2000" advTm="34954"/>
    </mc:Choice>
    <mc:Fallback xmlns="">
      <p:transition xmlns:p14="http://schemas.microsoft.com/office/powerpoint/2010/main" spd="slow" advTm="3495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95" y="846138"/>
            <a:ext cx="8229600" cy="1143000"/>
          </a:xfrm>
        </p:spPr>
        <p:txBody>
          <a:bodyPr>
            <a:normAutofit/>
          </a:bodyPr>
          <a:lstStyle/>
          <a:p>
            <a:r>
              <a:rPr lang="en-US" sz="4000" dirty="0" smtClean="0"/>
              <a:t>Ways not to lead</a:t>
            </a:r>
            <a:endParaRPr lang="en-US" sz="4000" dirty="0"/>
          </a:p>
        </p:txBody>
      </p:sp>
      <p:sp>
        <p:nvSpPr>
          <p:cNvPr id="3" name="Content Placeholder 2"/>
          <p:cNvSpPr>
            <a:spLocks noGrp="1"/>
          </p:cNvSpPr>
          <p:nvPr>
            <p:ph idx="1"/>
          </p:nvPr>
        </p:nvSpPr>
        <p:spPr>
          <a:xfrm>
            <a:off x="457200" y="2029443"/>
            <a:ext cx="8229600" cy="4096720"/>
          </a:xfrm>
        </p:spPr>
        <p:txBody>
          <a:bodyPr>
            <a:normAutofit/>
          </a:bodyPr>
          <a:lstStyle/>
          <a:p>
            <a:r>
              <a:rPr lang="en-US" sz="2800" b="1" dirty="0" smtClean="0"/>
              <a:t>Absentee</a:t>
            </a:r>
            <a:r>
              <a:rPr lang="en-US" sz="2800" dirty="0" smtClean="0"/>
              <a:t>- unavailable or insufficiently involved</a:t>
            </a:r>
          </a:p>
          <a:p>
            <a:r>
              <a:rPr lang="en-US" sz="2800" b="1" dirty="0" smtClean="0"/>
              <a:t>Inhibited</a:t>
            </a:r>
            <a:r>
              <a:rPr lang="en-US" sz="2800" dirty="0" smtClean="0"/>
              <a:t>- avoiding conflict and reluctant to handle difficult people or situations</a:t>
            </a:r>
          </a:p>
          <a:p>
            <a:r>
              <a:rPr lang="en-US" sz="2800" b="1" dirty="0" smtClean="0"/>
              <a:t>Defensive</a:t>
            </a:r>
            <a:r>
              <a:rPr lang="en-US" sz="2800" dirty="0" smtClean="0"/>
              <a:t>- resistant to feedback regarding systemic problems, projecting blame outward</a:t>
            </a:r>
          </a:p>
          <a:p>
            <a:r>
              <a:rPr lang="en-US" sz="2800" b="1" dirty="0" smtClean="0"/>
              <a:t>Hostile leadership</a:t>
            </a:r>
            <a:r>
              <a:rPr lang="en-US" sz="2800" dirty="0" smtClean="0"/>
              <a:t>- actively promoting competition and conflict within the lab</a:t>
            </a:r>
          </a:p>
        </p:txBody>
      </p:sp>
      <p:grpSp>
        <p:nvGrpSpPr>
          <p:cNvPr id="13" name="Group 12"/>
          <p:cNvGrpSpPr/>
          <p:nvPr/>
        </p:nvGrpSpPr>
        <p:grpSpPr>
          <a:xfrm>
            <a:off x="-13803" y="72015"/>
            <a:ext cx="9199218" cy="465462"/>
            <a:chOff x="-179463" y="72015"/>
            <a:chExt cx="9199218" cy="465462"/>
          </a:xfrm>
        </p:grpSpPr>
        <p:grpSp>
          <p:nvGrpSpPr>
            <p:cNvPr id="14" name="Group 13"/>
            <p:cNvGrpSpPr/>
            <p:nvPr/>
          </p:nvGrpSpPr>
          <p:grpSpPr>
            <a:xfrm>
              <a:off x="4435566" y="72015"/>
              <a:ext cx="4584189" cy="459177"/>
              <a:chOff x="56896" y="24167"/>
              <a:chExt cx="9027680" cy="904260"/>
            </a:xfrm>
          </p:grpSpPr>
          <p:pic>
            <p:nvPicPr>
              <p:cNvPr id="23" name="Picture 22"/>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4" name="Picture 23"/>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5" name="Picture 24"/>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6" name="Picture 25"/>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7" name="Picture 26"/>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8" name="Picture 27"/>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9" name="Picture 28"/>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5" name="Group 14"/>
            <p:cNvGrpSpPr/>
            <p:nvPr/>
          </p:nvGrpSpPr>
          <p:grpSpPr>
            <a:xfrm>
              <a:off x="-179463" y="78300"/>
              <a:ext cx="4584189" cy="459177"/>
              <a:chOff x="56896" y="24167"/>
              <a:chExt cx="9027680" cy="904260"/>
            </a:xfrm>
          </p:grpSpPr>
          <p:pic>
            <p:nvPicPr>
              <p:cNvPr id="16" name="Picture 15"/>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1803457753"/>
      </p:ext>
    </p:extLst>
  </p:cSld>
  <p:clrMapOvr>
    <a:masterClrMapping/>
  </p:clrMapOvr>
  <mc:AlternateContent xmlns:mc="http://schemas.openxmlformats.org/markup-compatibility/2006" xmlns:p14="http://schemas.microsoft.com/office/powerpoint/2010/main">
    <mc:Choice Requires="p14">
      <p:transition spd="slow" p14:dur="2000" advTm="36169"/>
    </mc:Choice>
    <mc:Fallback xmlns="">
      <p:transition xmlns:p14="http://schemas.microsoft.com/office/powerpoint/2010/main" spd="slow" advTm="36169"/>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95" y="3181067"/>
            <a:ext cx="8229600" cy="1143000"/>
          </a:xfrm>
        </p:spPr>
        <p:txBody>
          <a:bodyPr>
            <a:normAutofit/>
          </a:bodyPr>
          <a:lstStyle/>
          <a:p>
            <a:r>
              <a:rPr lang="en-US" sz="4000" dirty="0" smtClean="0"/>
              <a:t>Conclusions</a:t>
            </a:r>
            <a:endParaRPr lang="en-US" sz="4000" dirty="0"/>
          </a:p>
        </p:txBody>
      </p:sp>
      <p:grpSp>
        <p:nvGrpSpPr>
          <p:cNvPr id="13" name="Group 12"/>
          <p:cNvGrpSpPr/>
          <p:nvPr/>
        </p:nvGrpSpPr>
        <p:grpSpPr>
          <a:xfrm>
            <a:off x="-13803" y="72015"/>
            <a:ext cx="9199218" cy="465462"/>
            <a:chOff x="-179463" y="72015"/>
            <a:chExt cx="9199218" cy="465462"/>
          </a:xfrm>
        </p:grpSpPr>
        <p:grpSp>
          <p:nvGrpSpPr>
            <p:cNvPr id="14" name="Group 13"/>
            <p:cNvGrpSpPr/>
            <p:nvPr/>
          </p:nvGrpSpPr>
          <p:grpSpPr>
            <a:xfrm>
              <a:off x="4435566" y="72015"/>
              <a:ext cx="4584189" cy="459177"/>
              <a:chOff x="56896" y="24167"/>
              <a:chExt cx="9027680" cy="904260"/>
            </a:xfrm>
          </p:grpSpPr>
          <p:pic>
            <p:nvPicPr>
              <p:cNvPr id="23" name="Picture 22"/>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4" name="Picture 23"/>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5" name="Picture 24"/>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6" name="Picture 25"/>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7" name="Picture 26"/>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8" name="Picture 27"/>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9" name="Picture 28"/>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5" name="Group 14"/>
            <p:cNvGrpSpPr/>
            <p:nvPr/>
          </p:nvGrpSpPr>
          <p:grpSpPr>
            <a:xfrm>
              <a:off x="-179463" y="78300"/>
              <a:ext cx="4584189" cy="459177"/>
              <a:chOff x="56896" y="24167"/>
              <a:chExt cx="9027680" cy="904260"/>
            </a:xfrm>
          </p:grpSpPr>
          <p:pic>
            <p:nvPicPr>
              <p:cNvPr id="16" name="Picture 15"/>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7" name="Picture 16"/>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8" name="Picture 17"/>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9" name="Picture 18"/>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0" name="Picture 19"/>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1" name="Picture 20"/>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
        <p:nvSpPr>
          <p:cNvPr id="4" name="Content Placeholder 3"/>
          <p:cNvSpPr>
            <a:spLocks noGrp="1"/>
          </p:cNvSpPr>
          <p:nvPr>
            <p:ph idx="1"/>
          </p:nvPr>
        </p:nvSpPr>
        <p:spPr/>
        <p:txBody>
          <a:bodyPr/>
          <a:lstStyle/>
          <a:p>
            <a:endParaRPr lang="en-US" dirty="0"/>
          </a:p>
        </p:txBody>
      </p:sp>
    </p:spTree>
    <p:custDataLst>
      <p:tags r:id="rId1"/>
    </p:custDataLst>
    <p:extLst>
      <p:ext uri="{BB962C8B-B14F-4D97-AF65-F5344CB8AC3E}">
        <p14:creationId xmlns:p14="http://schemas.microsoft.com/office/powerpoint/2010/main" val="490060023"/>
      </p:ext>
    </p:extLst>
  </p:cSld>
  <p:clrMapOvr>
    <a:masterClrMapping/>
  </p:clrMapOvr>
  <mc:AlternateContent xmlns:mc="http://schemas.openxmlformats.org/markup-compatibility/2006" xmlns:p14="http://schemas.microsoft.com/office/powerpoint/2010/main">
    <mc:Choice Requires="p14">
      <p:transition spd="slow" p14:dur="2000" advTm="36169"/>
    </mc:Choice>
    <mc:Fallback xmlns="">
      <p:transition xmlns:p14="http://schemas.microsoft.com/office/powerpoint/2010/main" spd="slow" advTm="36169"/>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Team science</a:t>
            </a:r>
            <a:endParaRPr lang="en-US" dirty="0"/>
          </a:p>
        </p:txBody>
      </p:sp>
      <p:pic>
        <p:nvPicPr>
          <p:cNvPr id="4" name="Content Placeholder 3"/>
          <p:cNvPicPr>
            <a:picLocks noGrp="1" noChangeAspect="1"/>
          </p:cNvPicPr>
          <p:nvPr>
            <p:ph idx="1"/>
          </p:nvPr>
        </p:nvPicPr>
        <p:blipFill rotWithShape="1">
          <a:blip r:embed="rId2"/>
          <a:srcRect l="-1" t="-7709" r="-5758" b="7709"/>
          <a:stretch/>
        </p:blipFill>
        <p:spPr>
          <a:xfrm>
            <a:off x="2163022" y="1600200"/>
            <a:ext cx="4786558" cy="4525963"/>
          </a:xfrm>
        </p:spPr>
      </p:pic>
      <p:grpSp>
        <p:nvGrpSpPr>
          <p:cNvPr id="14" name="Group 13"/>
          <p:cNvGrpSpPr/>
          <p:nvPr/>
        </p:nvGrpSpPr>
        <p:grpSpPr>
          <a:xfrm>
            <a:off x="1813043" y="1417638"/>
            <a:ext cx="5359816" cy="4973431"/>
            <a:chOff x="1813043" y="1417638"/>
            <a:chExt cx="5359816" cy="4973431"/>
          </a:xfrm>
        </p:grpSpPr>
        <p:sp>
          <p:nvSpPr>
            <p:cNvPr id="5" name="Oval 4"/>
            <p:cNvSpPr/>
            <p:nvPr/>
          </p:nvSpPr>
          <p:spPr>
            <a:xfrm>
              <a:off x="1813043" y="1417638"/>
              <a:ext cx="3894543" cy="3608898"/>
            </a:xfrm>
            <a:prstGeom prst="ellipse">
              <a:avLst/>
            </a:prstGeom>
            <a:gradFill flip="none" rotWithShape="1">
              <a:gsLst>
                <a:gs pos="0">
                  <a:schemeClr val="accent1">
                    <a:tint val="100000"/>
                    <a:shade val="100000"/>
                    <a:satMod val="130000"/>
                    <a:alpha val="50000"/>
                  </a:schemeClr>
                </a:gs>
                <a:gs pos="100000">
                  <a:schemeClr val="accent1">
                    <a:tint val="50000"/>
                    <a:shade val="100000"/>
                    <a:satMod val="350000"/>
                    <a:alpha val="50000"/>
                  </a:schemeClr>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Oval 5"/>
            <p:cNvSpPr/>
            <p:nvPr/>
          </p:nvSpPr>
          <p:spPr>
            <a:xfrm>
              <a:off x="4059795" y="1570038"/>
              <a:ext cx="2790995" cy="2769388"/>
            </a:xfrm>
            <a:prstGeom prst="ellipse">
              <a:avLst/>
            </a:prstGeom>
            <a:solidFill>
              <a:schemeClr val="accent3">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Oval 6"/>
            <p:cNvSpPr/>
            <p:nvPr/>
          </p:nvSpPr>
          <p:spPr>
            <a:xfrm>
              <a:off x="1813043" y="3621681"/>
              <a:ext cx="2790995" cy="2769388"/>
            </a:xfrm>
            <a:prstGeom prst="ellipse">
              <a:avLst/>
            </a:prstGeom>
            <a:solidFill>
              <a:schemeClr val="accent6">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Oval 7"/>
            <p:cNvSpPr/>
            <p:nvPr/>
          </p:nvSpPr>
          <p:spPr>
            <a:xfrm>
              <a:off x="4479548" y="3503145"/>
              <a:ext cx="2693311" cy="2887924"/>
            </a:xfrm>
            <a:prstGeom prst="ellipse">
              <a:avLst/>
            </a:prstGeom>
            <a:solidFill>
              <a:schemeClr val="accent4">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195370" y="1570038"/>
            <a:ext cx="8650850" cy="4486063"/>
            <a:chOff x="195370" y="1570038"/>
            <a:chExt cx="8650850" cy="4486063"/>
          </a:xfrm>
        </p:grpSpPr>
        <p:sp>
          <p:nvSpPr>
            <p:cNvPr id="9" name="TextBox 8"/>
            <p:cNvSpPr txBox="1"/>
            <p:nvPr/>
          </p:nvSpPr>
          <p:spPr>
            <a:xfrm>
              <a:off x="195370" y="1570038"/>
              <a:ext cx="2500755" cy="523220"/>
            </a:xfrm>
            <a:prstGeom prst="rect">
              <a:avLst/>
            </a:prstGeom>
            <a:noFill/>
          </p:spPr>
          <p:txBody>
            <a:bodyPr wrap="none" rtlCol="0">
              <a:spAutoFit/>
            </a:bodyPr>
            <a:lstStyle/>
            <a:p>
              <a:r>
                <a:rPr lang="en-US" sz="2800" dirty="0" smtClean="0">
                  <a:solidFill>
                    <a:schemeClr val="tx2">
                      <a:lumMod val="60000"/>
                      <a:lumOff val="40000"/>
                    </a:schemeClr>
                  </a:solidFill>
                </a:rPr>
                <a:t>Communication</a:t>
              </a:r>
              <a:endParaRPr lang="en-US" sz="2800" dirty="0">
                <a:solidFill>
                  <a:schemeClr val="tx2">
                    <a:lumMod val="60000"/>
                    <a:lumOff val="40000"/>
                  </a:schemeClr>
                </a:solidFill>
              </a:endParaRPr>
            </a:p>
          </p:txBody>
        </p:sp>
        <p:sp>
          <p:nvSpPr>
            <p:cNvPr id="11" name="TextBox 10"/>
            <p:cNvSpPr txBox="1"/>
            <p:nvPr/>
          </p:nvSpPr>
          <p:spPr>
            <a:xfrm>
              <a:off x="6705761" y="1582396"/>
              <a:ext cx="934195" cy="523220"/>
            </a:xfrm>
            <a:prstGeom prst="rect">
              <a:avLst/>
            </a:prstGeom>
            <a:noFill/>
          </p:spPr>
          <p:txBody>
            <a:bodyPr wrap="none" rtlCol="0">
              <a:spAutoFit/>
            </a:bodyPr>
            <a:lstStyle/>
            <a:p>
              <a:r>
                <a:rPr lang="en-US" sz="2800" dirty="0" smtClean="0">
                  <a:solidFill>
                    <a:schemeClr val="accent3">
                      <a:lumMod val="50000"/>
                    </a:schemeClr>
                  </a:solidFill>
                </a:rPr>
                <a:t>Trust</a:t>
              </a:r>
              <a:endParaRPr lang="en-US" sz="2800" dirty="0">
                <a:solidFill>
                  <a:schemeClr val="accent3">
                    <a:lumMod val="50000"/>
                  </a:schemeClr>
                </a:solidFill>
              </a:endParaRPr>
            </a:p>
          </p:txBody>
        </p:sp>
        <p:sp>
          <p:nvSpPr>
            <p:cNvPr id="12" name="TextBox 11"/>
            <p:cNvSpPr txBox="1"/>
            <p:nvPr/>
          </p:nvSpPr>
          <p:spPr>
            <a:xfrm>
              <a:off x="323184" y="5101994"/>
              <a:ext cx="2498536" cy="954107"/>
            </a:xfrm>
            <a:prstGeom prst="rect">
              <a:avLst/>
            </a:prstGeom>
            <a:noFill/>
          </p:spPr>
          <p:txBody>
            <a:bodyPr wrap="square" rtlCol="0">
              <a:spAutoFit/>
            </a:bodyPr>
            <a:lstStyle/>
            <a:p>
              <a:r>
                <a:rPr lang="en-US" sz="2800" dirty="0" smtClean="0">
                  <a:solidFill>
                    <a:schemeClr val="accent6">
                      <a:lumMod val="50000"/>
                    </a:schemeClr>
                  </a:solidFill>
                </a:rPr>
                <a:t>Setting expectations</a:t>
              </a:r>
              <a:endParaRPr lang="en-US" sz="2800" dirty="0">
                <a:solidFill>
                  <a:schemeClr val="accent6">
                    <a:lumMod val="50000"/>
                  </a:schemeClr>
                </a:solidFill>
              </a:endParaRPr>
            </a:p>
          </p:txBody>
        </p:sp>
        <p:sp>
          <p:nvSpPr>
            <p:cNvPr id="13" name="TextBox 12"/>
            <p:cNvSpPr txBox="1"/>
            <p:nvPr/>
          </p:nvSpPr>
          <p:spPr>
            <a:xfrm>
              <a:off x="7006635" y="4334038"/>
              <a:ext cx="1839585" cy="1384995"/>
            </a:xfrm>
            <a:prstGeom prst="rect">
              <a:avLst/>
            </a:prstGeom>
            <a:noFill/>
          </p:spPr>
          <p:txBody>
            <a:bodyPr wrap="square" rtlCol="0">
              <a:spAutoFit/>
            </a:bodyPr>
            <a:lstStyle/>
            <a:p>
              <a:r>
                <a:rPr lang="en-US" sz="2800" dirty="0" smtClean="0">
                  <a:solidFill>
                    <a:schemeClr val="accent4">
                      <a:lumMod val="50000"/>
                    </a:schemeClr>
                  </a:solidFill>
                </a:rPr>
                <a:t>Dealing with conflict</a:t>
              </a:r>
              <a:endParaRPr lang="en-US" sz="2800" dirty="0">
                <a:solidFill>
                  <a:schemeClr val="accent4">
                    <a:lumMod val="50000"/>
                  </a:schemeClr>
                </a:solidFill>
              </a:endParaRPr>
            </a:p>
          </p:txBody>
        </p:sp>
      </p:grpSp>
      <p:grpSp>
        <p:nvGrpSpPr>
          <p:cNvPr id="16" name="Group 15"/>
          <p:cNvGrpSpPr/>
          <p:nvPr/>
        </p:nvGrpSpPr>
        <p:grpSpPr>
          <a:xfrm>
            <a:off x="-13803" y="72015"/>
            <a:ext cx="9199218" cy="465462"/>
            <a:chOff x="-179463" y="72015"/>
            <a:chExt cx="9199218" cy="465462"/>
          </a:xfrm>
        </p:grpSpPr>
        <p:grpSp>
          <p:nvGrpSpPr>
            <p:cNvPr id="17" name="Group 16"/>
            <p:cNvGrpSpPr/>
            <p:nvPr/>
          </p:nvGrpSpPr>
          <p:grpSpPr>
            <a:xfrm>
              <a:off x="4435566" y="72015"/>
              <a:ext cx="4584189" cy="459177"/>
              <a:chOff x="56896" y="24167"/>
              <a:chExt cx="9027680" cy="904260"/>
            </a:xfrm>
          </p:grpSpPr>
          <p:pic>
            <p:nvPicPr>
              <p:cNvPr id="26" name="Picture 25"/>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7" name="Picture 26"/>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8" name="Picture 27"/>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9" name="Picture 28"/>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30" name="Picture 29"/>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31" name="Picture 30"/>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32" name="Picture 31"/>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8" name="Group 17"/>
            <p:cNvGrpSpPr/>
            <p:nvPr/>
          </p:nvGrpSpPr>
          <p:grpSpPr>
            <a:xfrm>
              <a:off x="-179463" y="78300"/>
              <a:ext cx="4584189" cy="459177"/>
              <a:chOff x="56896" y="24167"/>
              <a:chExt cx="9027680" cy="904260"/>
            </a:xfrm>
          </p:grpSpPr>
          <p:pic>
            <p:nvPicPr>
              <p:cNvPr id="19" name="Picture 18"/>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0" name="Picture 19"/>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1" name="Picture 20"/>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2" name="Picture 21"/>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3" name="Picture 22"/>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4" name="Picture 23"/>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5" name="Picture 24"/>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3986988164"/>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0209" y="1028700"/>
            <a:ext cx="2429498" cy="1143000"/>
          </a:xfrm>
        </p:spPr>
        <p:txBody>
          <a:bodyPr>
            <a:normAutofit fontScale="90000"/>
          </a:bodyPr>
          <a:lstStyle/>
          <a:p>
            <a:r>
              <a:rPr lang="en-US" dirty="0" smtClean="0"/>
              <a:t>Take-home message</a:t>
            </a:r>
            <a:endParaRPr lang="en-US" dirty="0"/>
          </a:p>
        </p:txBody>
      </p:sp>
      <p:sp>
        <p:nvSpPr>
          <p:cNvPr id="3" name="Content Placeholder 2"/>
          <p:cNvSpPr>
            <a:spLocks noGrp="1"/>
          </p:cNvSpPr>
          <p:nvPr>
            <p:ph idx="1"/>
          </p:nvPr>
        </p:nvSpPr>
        <p:spPr>
          <a:xfrm>
            <a:off x="345560" y="720924"/>
            <a:ext cx="4763294" cy="5001345"/>
          </a:xfrm>
        </p:spPr>
        <p:txBody>
          <a:bodyPr>
            <a:noAutofit/>
          </a:bodyPr>
          <a:lstStyle/>
          <a:p>
            <a:pPr>
              <a:lnSpc>
                <a:spcPct val="80000"/>
              </a:lnSpc>
            </a:pPr>
            <a:r>
              <a:rPr lang="en-US" sz="2400" dirty="0"/>
              <a:t>Communication</a:t>
            </a:r>
          </a:p>
          <a:p>
            <a:pPr lvl="1">
              <a:lnSpc>
                <a:spcPct val="80000"/>
              </a:lnSpc>
            </a:pPr>
            <a:r>
              <a:rPr lang="en-US" sz="2000" dirty="0"/>
              <a:t>Encourage debate, constructive feedback, and sharing by all team members</a:t>
            </a:r>
          </a:p>
          <a:p>
            <a:pPr>
              <a:lnSpc>
                <a:spcPct val="80000"/>
              </a:lnSpc>
            </a:pPr>
            <a:r>
              <a:rPr lang="en-US" sz="2400" dirty="0" smtClean="0"/>
              <a:t>Trust</a:t>
            </a:r>
          </a:p>
          <a:p>
            <a:pPr lvl="1">
              <a:lnSpc>
                <a:spcPct val="80000"/>
              </a:lnSpc>
            </a:pPr>
            <a:r>
              <a:rPr lang="en-US" sz="2000" dirty="0" smtClean="0"/>
              <a:t>Mutual respect</a:t>
            </a:r>
          </a:p>
          <a:p>
            <a:pPr lvl="1">
              <a:lnSpc>
                <a:spcPct val="80000"/>
              </a:lnSpc>
            </a:pPr>
            <a:r>
              <a:rPr lang="en-US" sz="2000" dirty="0" smtClean="0"/>
              <a:t>Connecting in different settings (i.e. socializing)</a:t>
            </a:r>
          </a:p>
          <a:p>
            <a:pPr>
              <a:lnSpc>
                <a:spcPct val="80000"/>
              </a:lnSpc>
            </a:pPr>
            <a:r>
              <a:rPr lang="en-US" sz="2400" dirty="0" smtClean="0"/>
              <a:t>Dealing with conflict</a:t>
            </a:r>
          </a:p>
          <a:p>
            <a:pPr lvl="1">
              <a:lnSpc>
                <a:spcPct val="80000"/>
              </a:lnSpc>
            </a:pPr>
            <a:r>
              <a:rPr lang="en-US" sz="2000" dirty="0"/>
              <a:t>Prevent and be prepared for interpersonal </a:t>
            </a:r>
            <a:r>
              <a:rPr lang="en-US" sz="2000" dirty="0" smtClean="0"/>
              <a:t>conflicts</a:t>
            </a:r>
          </a:p>
          <a:p>
            <a:pPr lvl="1">
              <a:lnSpc>
                <a:spcPct val="80000"/>
              </a:lnSpc>
            </a:pPr>
            <a:r>
              <a:rPr lang="en-US" sz="2000" dirty="0" smtClean="0"/>
              <a:t>Focus </a:t>
            </a:r>
            <a:r>
              <a:rPr lang="en-US" sz="2000" dirty="0"/>
              <a:t>on how to satisfy mutual needs, not who is right or wrong</a:t>
            </a:r>
          </a:p>
          <a:p>
            <a:pPr>
              <a:lnSpc>
                <a:spcPct val="80000"/>
              </a:lnSpc>
            </a:pPr>
            <a:r>
              <a:rPr lang="en-US" sz="2400" dirty="0" smtClean="0"/>
              <a:t>Shared goals and shared success (establishing expectations)</a:t>
            </a:r>
          </a:p>
          <a:p>
            <a:pPr lvl="1">
              <a:lnSpc>
                <a:spcPct val="80000"/>
              </a:lnSpc>
            </a:pPr>
            <a:r>
              <a:rPr lang="en-US" sz="2000" dirty="0" smtClean="0"/>
              <a:t>Vision statement</a:t>
            </a:r>
          </a:p>
          <a:p>
            <a:pPr lvl="1">
              <a:lnSpc>
                <a:spcPct val="80000"/>
              </a:lnSpc>
            </a:pPr>
            <a:r>
              <a:rPr lang="en-US" sz="2000" dirty="0" smtClean="0"/>
              <a:t>Collaborative agreement</a:t>
            </a:r>
          </a:p>
          <a:p>
            <a:pPr lvl="1">
              <a:lnSpc>
                <a:spcPct val="80000"/>
              </a:lnSpc>
            </a:pPr>
            <a:r>
              <a:rPr lang="en-US" sz="2000" dirty="0" smtClean="0"/>
              <a:t>Authorship policy</a:t>
            </a:r>
          </a:p>
          <a:p>
            <a:pPr marL="457200" lvl="1" indent="0">
              <a:lnSpc>
                <a:spcPct val="80000"/>
              </a:lnSpc>
              <a:buNone/>
            </a:pPr>
            <a:endParaRPr lang="en-US" sz="2000" dirty="0" smtClean="0"/>
          </a:p>
          <a:p>
            <a:pPr marL="0" indent="0">
              <a:lnSpc>
                <a:spcPct val="80000"/>
              </a:lnSpc>
              <a:buNone/>
            </a:pPr>
            <a:r>
              <a:rPr lang="en-US" sz="2400" dirty="0" smtClean="0">
                <a:sym typeface="Wingdings"/>
              </a:rPr>
              <a:t>  </a:t>
            </a:r>
            <a:r>
              <a:rPr lang="en-US" sz="2400" dirty="0" smtClean="0"/>
              <a:t>Collaborations can start small</a:t>
            </a:r>
          </a:p>
          <a:p>
            <a:pPr>
              <a:lnSpc>
                <a:spcPct val="80000"/>
              </a:lnSpc>
            </a:pPr>
            <a:endParaRPr lang="en-US" sz="2400" dirty="0"/>
          </a:p>
        </p:txBody>
      </p:sp>
      <p:pic>
        <p:nvPicPr>
          <p:cNvPr id="21" name="Picture 20"/>
          <p:cNvPicPr>
            <a:picLocks noChangeAspect="1"/>
          </p:cNvPicPr>
          <p:nvPr/>
        </p:nvPicPr>
        <p:blipFill>
          <a:blip r:embed="rId3"/>
          <a:stretch>
            <a:fillRect/>
          </a:stretch>
        </p:blipFill>
        <p:spPr>
          <a:xfrm>
            <a:off x="5423007" y="3041913"/>
            <a:ext cx="2806700" cy="2895600"/>
          </a:xfrm>
          <a:prstGeom prst="rect">
            <a:avLst/>
          </a:prstGeom>
        </p:spPr>
      </p:pic>
      <p:grpSp>
        <p:nvGrpSpPr>
          <p:cNvPr id="5" name="Group 4"/>
          <p:cNvGrpSpPr/>
          <p:nvPr/>
        </p:nvGrpSpPr>
        <p:grpSpPr>
          <a:xfrm>
            <a:off x="-13803" y="72015"/>
            <a:ext cx="9199218" cy="465462"/>
            <a:chOff x="-179463" y="72015"/>
            <a:chExt cx="9199218" cy="465462"/>
          </a:xfrm>
        </p:grpSpPr>
        <p:grpSp>
          <p:nvGrpSpPr>
            <p:cNvPr id="6" name="Group 5"/>
            <p:cNvGrpSpPr/>
            <p:nvPr/>
          </p:nvGrpSpPr>
          <p:grpSpPr>
            <a:xfrm>
              <a:off x="4435566" y="72015"/>
              <a:ext cx="4584189" cy="459177"/>
              <a:chOff x="56896" y="24167"/>
              <a:chExt cx="9027680" cy="904260"/>
            </a:xfrm>
          </p:grpSpPr>
          <p:pic>
            <p:nvPicPr>
              <p:cNvPr id="15" name="Picture 14"/>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2" name="Picture 21"/>
              <p:cNvPicPr>
                <a:picLocks noChangeAspect="1"/>
              </p:cNvPicPr>
              <p:nvPr/>
            </p:nvPicPr>
            <p:blipFill>
              <a:blip r:embed="rId10">
                <a:alphaModFix amt="71000"/>
              </a:blip>
              <a:stretch>
                <a:fillRect/>
              </a:stretch>
            </p:blipFill>
            <p:spPr>
              <a:xfrm>
                <a:off x="56896" y="37662"/>
                <a:ext cx="1172690" cy="878387"/>
              </a:xfrm>
              <a:prstGeom prst="rect">
                <a:avLst/>
              </a:prstGeom>
            </p:spPr>
          </p:pic>
        </p:grpSp>
        <p:grpSp>
          <p:nvGrpSpPr>
            <p:cNvPr id="7" name="Group 6"/>
            <p:cNvGrpSpPr/>
            <p:nvPr/>
          </p:nvGrpSpPr>
          <p:grpSpPr>
            <a:xfrm>
              <a:off x="-179463" y="78300"/>
              <a:ext cx="4584189" cy="459177"/>
              <a:chOff x="56896" y="24167"/>
              <a:chExt cx="9027680" cy="904260"/>
            </a:xfrm>
          </p:grpSpPr>
          <p:pic>
            <p:nvPicPr>
              <p:cNvPr id="8" name="Picture 7"/>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9" name="Picture 8"/>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0" name="Picture 9"/>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1" name="Picture 10"/>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12" name="Picture 11"/>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13" name="Picture 12"/>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14" name="Picture 13"/>
              <p:cNvPicPr>
                <a:picLocks noChangeAspect="1"/>
              </p:cNvPicPr>
              <p:nvPr/>
            </p:nvPicPr>
            <p:blipFill>
              <a:blip r:embed="rId10">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2110113873"/>
      </p:ext>
    </p:extLst>
  </p:cSld>
  <p:clrMapOvr>
    <a:masterClrMapping/>
  </p:clrMapOvr>
  <mc:AlternateContent xmlns:mc="http://schemas.openxmlformats.org/markup-compatibility/2006" xmlns:p14="http://schemas.microsoft.com/office/powerpoint/2010/main">
    <mc:Choice Requires="p14">
      <p:transition spd="slow" p14:dur="2000" advTm="67334"/>
    </mc:Choice>
    <mc:Fallback xmlns="">
      <p:transition xmlns:p14="http://schemas.microsoft.com/office/powerpoint/2010/main" spd="slow" advTm="6733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2221005" y="456491"/>
            <a:ext cx="4915869" cy="6301423"/>
          </a:xfrm>
          <a:prstGeom prst="rect">
            <a:avLst/>
          </a:prstGeom>
        </p:spPr>
      </p:pic>
      <p:grpSp>
        <p:nvGrpSpPr>
          <p:cNvPr id="3" name="Group 2"/>
          <p:cNvGrpSpPr/>
          <p:nvPr/>
        </p:nvGrpSpPr>
        <p:grpSpPr>
          <a:xfrm>
            <a:off x="-13803" y="72015"/>
            <a:ext cx="9199218" cy="465462"/>
            <a:chOff x="-179463" y="72015"/>
            <a:chExt cx="9199218" cy="465462"/>
          </a:xfrm>
        </p:grpSpPr>
        <p:grpSp>
          <p:nvGrpSpPr>
            <p:cNvPr id="4" name="Group 3"/>
            <p:cNvGrpSpPr/>
            <p:nvPr/>
          </p:nvGrpSpPr>
          <p:grpSpPr>
            <a:xfrm>
              <a:off x="4435566" y="72015"/>
              <a:ext cx="4584189" cy="459177"/>
              <a:chOff x="56896" y="24167"/>
              <a:chExt cx="9027680" cy="904260"/>
            </a:xfrm>
          </p:grpSpPr>
          <p:pic>
            <p:nvPicPr>
              <p:cNvPr id="14" name="Picture 13"/>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5" name="Picture 14"/>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6" name="Picture 15"/>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7" name="Picture 16"/>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8" name="Picture 17"/>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9" name="Picture 18"/>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0" name="Picture 19"/>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5" name="Group 4"/>
            <p:cNvGrpSpPr/>
            <p:nvPr/>
          </p:nvGrpSpPr>
          <p:grpSpPr>
            <a:xfrm>
              <a:off x="-179463" y="78300"/>
              <a:ext cx="4584189" cy="459177"/>
              <a:chOff x="56896" y="24167"/>
              <a:chExt cx="9027680" cy="904260"/>
            </a:xfrm>
          </p:grpSpPr>
          <p:pic>
            <p:nvPicPr>
              <p:cNvPr id="6" name="Picture 5"/>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7" name="Picture 6"/>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8" name="Picture 7"/>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9" name="Picture 8"/>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0" name="Picture 9"/>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1" name="Picture 10"/>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3" name="Picture 12"/>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3237145655"/>
      </p:ext>
    </p:extLst>
  </p:cSld>
  <p:clrMapOvr>
    <a:masterClrMapping/>
  </p:clrMapOvr>
  <mc:AlternateContent xmlns:mc="http://schemas.openxmlformats.org/markup-compatibility/2006" xmlns:p14="http://schemas.microsoft.com/office/powerpoint/2010/main">
    <mc:Choice Requires="p14">
      <p:transition spd="slow" p14:dur="2000" advTm="65004"/>
    </mc:Choice>
    <mc:Fallback xmlns="">
      <p:transition xmlns:p14="http://schemas.microsoft.com/office/powerpoint/2010/main" spd="slow" advTm="65005"/>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grpSp>
        <p:nvGrpSpPr>
          <p:cNvPr id="4" name="Group 3"/>
          <p:cNvGrpSpPr/>
          <p:nvPr/>
        </p:nvGrpSpPr>
        <p:grpSpPr>
          <a:xfrm>
            <a:off x="-13803" y="72015"/>
            <a:ext cx="9199218" cy="465462"/>
            <a:chOff x="-179463" y="72015"/>
            <a:chExt cx="9199218" cy="465462"/>
          </a:xfrm>
        </p:grpSpPr>
        <p:grpSp>
          <p:nvGrpSpPr>
            <p:cNvPr id="5" name="Group 4"/>
            <p:cNvGrpSpPr/>
            <p:nvPr/>
          </p:nvGrpSpPr>
          <p:grpSpPr>
            <a:xfrm>
              <a:off x="4435566" y="72015"/>
              <a:ext cx="4584189" cy="459177"/>
              <a:chOff x="56896" y="24167"/>
              <a:chExt cx="9027680" cy="904260"/>
            </a:xfrm>
          </p:grpSpPr>
          <p:pic>
            <p:nvPicPr>
              <p:cNvPr id="14" name="Picture 13"/>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5" name="Picture 14"/>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6" name="Picture 15"/>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7" name="Picture 16"/>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8" name="Picture 17"/>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9" name="Picture 18"/>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0" name="Picture 19"/>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6" name="Group 5"/>
            <p:cNvGrpSpPr/>
            <p:nvPr/>
          </p:nvGrpSpPr>
          <p:grpSpPr>
            <a:xfrm>
              <a:off x="-179463" y="78300"/>
              <a:ext cx="4584189" cy="459177"/>
              <a:chOff x="56896" y="24167"/>
              <a:chExt cx="9027680" cy="904260"/>
            </a:xfrm>
          </p:grpSpPr>
          <p:pic>
            <p:nvPicPr>
              <p:cNvPr id="7" name="Picture 6"/>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8" name="Picture 7"/>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9" name="Picture 8"/>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0" name="Picture 9"/>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1" name="Picture 10"/>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12" name="Picture 11"/>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13" name="Picture 12"/>
              <p:cNvPicPr>
                <a:picLocks noChangeAspect="1"/>
              </p:cNvPicPr>
              <p:nvPr/>
            </p:nvPicPr>
            <p:blipFill>
              <a:blip r:embed="rId9">
                <a:alphaModFix amt="71000"/>
              </a:blip>
              <a:stretch>
                <a:fillRect/>
              </a:stretch>
            </p:blipFill>
            <p:spPr>
              <a:xfrm>
                <a:off x="56896" y="37662"/>
                <a:ext cx="1172690" cy="878387"/>
              </a:xfrm>
              <a:prstGeom prst="rect">
                <a:avLst/>
              </a:prstGeom>
            </p:spPr>
          </p:pic>
        </p:grpSp>
      </p:grpSp>
      <p:pic>
        <p:nvPicPr>
          <p:cNvPr id="21" name="Picture 20"/>
          <p:cNvPicPr>
            <a:picLocks noChangeAspect="1"/>
          </p:cNvPicPr>
          <p:nvPr/>
        </p:nvPicPr>
        <p:blipFill>
          <a:blip r:embed="rId10"/>
          <a:stretch>
            <a:fillRect/>
          </a:stretch>
        </p:blipFill>
        <p:spPr>
          <a:xfrm>
            <a:off x="508000" y="889000"/>
            <a:ext cx="8128000" cy="5080000"/>
          </a:xfrm>
          <a:prstGeom prst="rect">
            <a:avLst/>
          </a:prstGeom>
        </p:spPr>
      </p:pic>
      <p:sp>
        <p:nvSpPr>
          <p:cNvPr id="22" name="TextBox 21"/>
          <p:cNvSpPr txBox="1"/>
          <p:nvPr/>
        </p:nvSpPr>
        <p:spPr>
          <a:xfrm>
            <a:off x="4601226" y="6517802"/>
            <a:ext cx="4440864" cy="369332"/>
          </a:xfrm>
          <a:prstGeom prst="rect">
            <a:avLst/>
          </a:prstGeom>
          <a:noFill/>
        </p:spPr>
        <p:txBody>
          <a:bodyPr wrap="none" rtlCol="0">
            <a:spAutoFit/>
          </a:bodyPr>
          <a:lstStyle/>
          <a:p>
            <a:r>
              <a:rPr lang="en-US" dirty="0"/>
              <a:t>Image: </a:t>
            </a:r>
            <a:r>
              <a:rPr lang="en-US" dirty="0" err="1" smtClean="0"/>
              <a:t>woodleywonderworks</a:t>
            </a:r>
            <a:r>
              <a:rPr lang="en-US" dirty="0" smtClean="0"/>
              <a:t> Flicker Stream</a:t>
            </a:r>
            <a:endParaRPr lang="en-US" dirty="0"/>
          </a:p>
        </p:txBody>
      </p:sp>
    </p:spTree>
    <p:extLst>
      <p:ext uri="{BB962C8B-B14F-4D97-AF65-F5344CB8AC3E}">
        <p14:creationId xmlns:p14="http://schemas.microsoft.com/office/powerpoint/2010/main" val="1111011536"/>
      </p:ext>
    </p:extLst>
  </p:cSld>
  <p:clrMapOvr>
    <a:masterClrMapping/>
  </p:clrMapOvr>
  <mc:AlternateContent xmlns:mc="http://schemas.openxmlformats.org/markup-compatibility/2006" xmlns:p14="http://schemas.microsoft.com/office/powerpoint/2010/main">
    <mc:Choice Requires="p14">
      <p:transition spd="slow" p14:dur="2000" advTm="3966"/>
    </mc:Choice>
    <mc:Fallback xmlns="">
      <p:transition xmlns:p14="http://schemas.microsoft.com/office/powerpoint/2010/main" spd="slow" advTm="3966"/>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6383" y="4710720"/>
            <a:ext cx="6845577" cy="1650248"/>
          </a:xfrm>
        </p:spPr>
        <p:txBody>
          <a:bodyPr>
            <a:normAutofit/>
          </a:bodyPr>
          <a:lstStyle/>
          <a:p>
            <a:pPr marL="0" indent="0">
              <a:buNone/>
            </a:pPr>
            <a:r>
              <a:rPr lang="en-US" sz="2400" dirty="0" smtClean="0"/>
              <a:t>“It </a:t>
            </a:r>
            <a:r>
              <a:rPr lang="en-US" sz="2400" dirty="0"/>
              <a:t>was very clear that people </a:t>
            </a:r>
            <a:r>
              <a:rPr lang="en-US" sz="2400" dirty="0" smtClean="0"/>
              <a:t>here actually </a:t>
            </a:r>
            <a:r>
              <a:rPr lang="en-US" sz="2400" dirty="0"/>
              <a:t>liked each other and </a:t>
            </a:r>
            <a:r>
              <a:rPr lang="en-US" sz="2400" dirty="0" smtClean="0"/>
              <a:t>wanted to </a:t>
            </a:r>
            <a:r>
              <a:rPr lang="en-US" sz="2400" dirty="0"/>
              <a:t>work </a:t>
            </a:r>
            <a:r>
              <a:rPr lang="en-US" sz="2400" dirty="0" smtClean="0"/>
              <a:t>together.”</a:t>
            </a:r>
          </a:p>
          <a:p>
            <a:pPr lvl="1"/>
            <a:r>
              <a:rPr lang="en-US" sz="2000" dirty="0" smtClean="0"/>
              <a:t>Marcus </a:t>
            </a:r>
            <a:r>
              <a:rPr lang="en-US" sz="2000" dirty="0" err="1" smtClean="0"/>
              <a:t>Bosenberg</a:t>
            </a:r>
            <a:r>
              <a:rPr lang="en-US" sz="2000" dirty="0" smtClean="0"/>
              <a:t>, Yale </a:t>
            </a:r>
            <a:r>
              <a:rPr lang="en-US" sz="2000" dirty="0"/>
              <a:t>University</a:t>
            </a:r>
          </a:p>
          <a:p>
            <a:endParaRPr lang="en-US" sz="2400" dirty="0"/>
          </a:p>
        </p:txBody>
      </p:sp>
      <p:sp>
        <p:nvSpPr>
          <p:cNvPr id="6" name="Content Placeholder 2"/>
          <p:cNvSpPr txBox="1">
            <a:spLocks/>
          </p:cNvSpPr>
          <p:nvPr/>
        </p:nvSpPr>
        <p:spPr>
          <a:xfrm>
            <a:off x="1196383" y="2708397"/>
            <a:ext cx="6845577" cy="191690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a:t>
            </a:r>
            <a:r>
              <a:rPr lang="en-US" sz="2400" dirty="0"/>
              <a:t>Biggest lesson learned: Not being closed </a:t>
            </a:r>
            <a:r>
              <a:rPr lang="en-US" sz="2400" dirty="0" smtClean="0"/>
              <a:t>to things </a:t>
            </a:r>
            <a:r>
              <a:rPr lang="en-US" sz="2400" dirty="0"/>
              <a:t>outside your comfort zone is important</a:t>
            </a:r>
            <a:r>
              <a:rPr lang="en-US" sz="2400" dirty="0" smtClean="0"/>
              <a:t>. You </a:t>
            </a:r>
            <a:r>
              <a:rPr lang="en-US" sz="2400" dirty="0"/>
              <a:t>never know where it will take </a:t>
            </a:r>
            <a:r>
              <a:rPr lang="en-US" sz="2400" dirty="0" smtClean="0"/>
              <a:t>you.”</a:t>
            </a:r>
          </a:p>
          <a:p>
            <a:pPr lvl="1">
              <a:buFont typeface="Arial"/>
              <a:buChar char="•"/>
            </a:pPr>
            <a:r>
              <a:rPr lang="en-US" sz="2000" dirty="0"/>
              <a:t>Malcolm Gardner, Seattle Biomedical Research Institute</a:t>
            </a:r>
          </a:p>
          <a:p>
            <a:pPr marL="0" indent="0">
              <a:buNone/>
            </a:pPr>
            <a:endParaRPr lang="en-US" sz="2400" dirty="0"/>
          </a:p>
        </p:txBody>
      </p:sp>
      <p:sp>
        <p:nvSpPr>
          <p:cNvPr id="7" name="Content Placeholder 2"/>
          <p:cNvSpPr txBox="1">
            <a:spLocks/>
          </p:cNvSpPr>
          <p:nvPr/>
        </p:nvSpPr>
        <p:spPr>
          <a:xfrm>
            <a:off x="1196384" y="1012377"/>
            <a:ext cx="6702778" cy="145096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400" dirty="0" smtClean="0"/>
              <a:t>“</a:t>
            </a:r>
            <a:r>
              <a:rPr lang="en-US" sz="2400" dirty="0"/>
              <a:t>Even those unplanned meetings in </a:t>
            </a:r>
            <a:r>
              <a:rPr lang="en-US" sz="2400" dirty="0" smtClean="0"/>
              <a:t>the hallway bolster </a:t>
            </a:r>
            <a:r>
              <a:rPr lang="en-US" sz="2400" dirty="0"/>
              <a:t>the sense of being on the same team.</a:t>
            </a:r>
            <a:r>
              <a:rPr lang="en-US" sz="2400" dirty="0" smtClean="0"/>
              <a:t>”</a:t>
            </a:r>
          </a:p>
          <a:p>
            <a:pPr lvl="1">
              <a:buFont typeface="Arial"/>
              <a:buChar char="•"/>
            </a:pPr>
            <a:r>
              <a:rPr lang="en-US" sz="2000" dirty="0" smtClean="0"/>
              <a:t>Julie Segre, National Human Genome Research Institute</a:t>
            </a:r>
            <a:endParaRPr lang="en-US" sz="2400" dirty="0"/>
          </a:p>
        </p:txBody>
      </p:sp>
      <p:grpSp>
        <p:nvGrpSpPr>
          <p:cNvPr id="5" name="Group 4"/>
          <p:cNvGrpSpPr/>
          <p:nvPr/>
        </p:nvGrpSpPr>
        <p:grpSpPr>
          <a:xfrm>
            <a:off x="-13803" y="72015"/>
            <a:ext cx="9199218" cy="465462"/>
            <a:chOff x="-179463" y="72015"/>
            <a:chExt cx="9199218" cy="465462"/>
          </a:xfrm>
        </p:grpSpPr>
        <p:grpSp>
          <p:nvGrpSpPr>
            <p:cNvPr id="8" name="Group 7"/>
            <p:cNvGrpSpPr/>
            <p:nvPr/>
          </p:nvGrpSpPr>
          <p:grpSpPr>
            <a:xfrm>
              <a:off x="4435566" y="72015"/>
              <a:ext cx="4584189" cy="459177"/>
              <a:chOff x="56896" y="24167"/>
              <a:chExt cx="9027680" cy="904260"/>
            </a:xfrm>
          </p:grpSpPr>
          <p:pic>
            <p:nvPicPr>
              <p:cNvPr id="17" name="Picture 16"/>
              <p:cNvPicPr>
                <a:picLocks noChangeAspect="1"/>
              </p:cNvPicPr>
              <p:nvPr/>
            </p:nvPicPr>
            <p:blipFill>
              <a:blip r:embed="rId2">
                <a:alphaModFix amt="71000"/>
              </a:blip>
              <a:stretch>
                <a:fillRect/>
              </a:stretch>
            </p:blipFill>
            <p:spPr>
              <a:xfrm>
                <a:off x="1276425" y="24167"/>
                <a:ext cx="1441441" cy="894464"/>
              </a:xfrm>
              <a:prstGeom prst="rect">
                <a:avLst/>
              </a:prstGeom>
            </p:spPr>
          </p:pic>
          <p:pic>
            <p:nvPicPr>
              <p:cNvPr id="18" name="Picture 17"/>
              <p:cNvPicPr>
                <a:picLocks noChangeAspect="1"/>
              </p:cNvPicPr>
              <p:nvPr/>
            </p:nvPicPr>
            <p:blipFill>
              <a:blip r:embed="rId3">
                <a:alphaModFix amt="71000"/>
              </a:blip>
              <a:stretch>
                <a:fillRect/>
              </a:stretch>
            </p:blipFill>
            <p:spPr>
              <a:xfrm>
                <a:off x="6514989" y="39819"/>
                <a:ext cx="1347690" cy="887678"/>
              </a:xfrm>
              <a:prstGeom prst="rect">
                <a:avLst/>
              </a:prstGeom>
            </p:spPr>
          </p:pic>
          <p:pic>
            <p:nvPicPr>
              <p:cNvPr id="19" name="Picture 18"/>
              <p:cNvPicPr>
                <a:picLocks noChangeAspect="1"/>
              </p:cNvPicPr>
              <p:nvPr/>
            </p:nvPicPr>
            <p:blipFill>
              <a:blip r:embed="rId4">
                <a:alphaModFix amt="71000"/>
              </a:blip>
              <a:stretch>
                <a:fillRect/>
              </a:stretch>
            </p:blipFill>
            <p:spPr>
              <a:xfrm>
                <a:off x="3988860" y="91347"/>
                <a:ext cx="1125570" cy="824702"/>
              </a:xfrm>
              <a:prstGeom prst="rect">
                <a:avLst/>
              </a:prstGeom>
            </p:spPr>
          </p:pic>
          <p:pic>
            <p:nvPicPr>
              <p:cNvPr id="20" name="Picture 19"/>
              <p:cNvPicPr>
                <a:picLocks noChangeAspect="1"/>
              </p:cNvPicPr>
              <p:nvPr/>
            </p:nvPicPr>
            <p:blipFill>
              <a:blip r:embed="rId5">
                <a:alphaModFix amt="71000"/>
              </a:blip>
              <a:stretch>
                <a:fillRect/>
              </a:stretch>
            </p:blipFill>
            <p:spPr>
              <a:xfrm>
                <a:off x="2773086" y="34435"/>
                <a:ext cx="1191989" cy="893992"/>
              </a:xfrm>
              <a:prstGeom prst="rect">
                <a:avLst/>
              </a:prstGeom>
            </p:spPr>
          </p:pic>
          <p:pic>
            <p:nvPicPr>
              <p:cNvPr id="21" name="Picture 20"/>
              <p:cNvPicPr>
                <a:picLocks noChangeAspect="1"/>
              </p:cNvPicPr>
              <p:nvPr/>
            </p:nvPicPr>
            <p:blipFill>
              <a:blip r:embed="rId6">
                <a:alphaModFix amt="71000"/>
              </a:blip>
              <a:stretch>
                <a:fillRect/>
              </a:stretch>
            </p:blipFill>
            <p:spPr>
              <a:xfrm>
                <a:off x="7904555" y="38621"/>
                <a:ext cx="1180021" cy="883878"/>
              </a:xfrm>
              <a:prstGeom prst="rect">
                <a:avLst/>
              </a:prstGeom>
            </p:spPr>
          </p:pic>
          <p:pic>
            <p:nvPicPr>
              <p:cNvPr id="22" name="Picture 21"/>
              <p:cNvPicPr>
                <a:picLocks noChangeAspect="1"/>
              </p:cNvPicPr>
              <p:nvPr/>
            </p:nvPicPr>
            <p:blipFill>
              <a:blip r:embed="rId7">
                <a:alphaModFix amt="71000"/>
              </a:blip>
              <a:stretch>
                <a:fillRect/>
              </a:stretch>
            </p:blipFill>
            <p:spPr>
              <a:xfrm>
                <a:off x="5155451" y="38622"/>
                <a:ext cx="1304318" cy="883878"/>
              </a:xfrm>
              <a:prstGeom prst="rect">
                <a:avLst/>
              </a:prstGeom>
            </p:spPr>
          </p:pic>
          <p:pic>
            <p:nvPicPr>
              <p:cNvPr id="23" name="Picture 22"/>
              <p:cNvPicPr>
                <a:picLocks noChangeAspect="1"/>
              </p:cNvPicPr>
              <p:nvPr/>
            </p:nvPicPr>
            <p:blipFill>
              <a:blip r:embed="rId8">
                <a:alphaModFix amt="71000"/>
              </a:blip>
              <a:stretch>
                <a:fillRect/>
              </a:stretch>
            </p:blipFill>
            <p:spPr>
              <a:xfrm>
                <a:off x="56896" y="37662"/>
                <a:ext cx="1172690" cy="878387"/>
              </a:xfrm>
              <a:prstGeom prst="rect">
                <a:avLst/>
              </a:prstGeom>
            </p:spPr>
          </p:pic>
        </p:grpSp>
        <p:grpSp>
          <p:nvGrpSpPr>
            <p:cNvPr id="9" name="Group 8"/>
            <p:cNvGrpSpPr/>
            <p:nvPr/>
          </p:nvGrpSpPr>
          <p:grpSpPr>
            <a:xfrm>
              <a:off x="-179463" y="78300"/>
              <a:ext cx="4584189" cy="459177"/>
              <a:chOff x="56896" y="24167"/>
              <a:chExt cx="9027680" cy="904260"/>
            </a:xfrm>
          </p:grpSpPr>
          <p:pic>
            <p:nvPicPr>
              <p:cNvPr id="10" name="Picture 9"/>
              <p:cNvPicPr>
                <a:picLocks noChangeAspect="1"/>
              </p:cNvPicPr>
              <p:nvPr/>
            </p:nvPicPr>
            <p:blipFill>
              <a:blip r:embed="rId2">
                <a:alphaModFix amt="71000"/>
              </a:blip>
              <a:stretch>
                <a:fillRect/>
              </a:stretch>
            </p:blipFill>
            <p:spPr>
              <a:xfrm>
                <a:off x="1276425" y="24167"/>
                <a:ext cx="1441441" cy="894464"/>
              </a:xfrm>
              <a:prstGeom prst="rect">
                <a:avLst/>
              </a:prstGeom>
            </p:spPr>
          </p:pic>
          <p:pic>
            <p:nvPicPr>
              <p:cNvPr id="11" name="Picture 10"/>
              <p:cNvPicPr>
                <a:picLocks noChangeAspect="1"/>
              </p:cNvPicPr>
              <p:nvPr/>
            </p:nvPicPr>
            <p:blipFill>
              <a:blip r:embed="rId3">
                <a:alphaModFix amt="71000"/>
              </a:blip>
              <a:stretch>
                <a:fillRect/>
              </a:stretch>
            </p:blipFill>
            <p:spPr>
              <a:xfrm>
                <a:off x="6514989" y="39819"/>
                <a:ext cx="1347690" cy="887678"/>
              </a:xfrm>
              <a:prstGeom prst="rect">
                <a:avLst/>
              </a:prstGeom>
            </p:spPr>
          </p:pic>
          <p:pic>
            <p:nvPicPr>
              <p:cNvPr id="12" name="Picture 11"/>
              <p:cNvPicPr>
                <a:picLocks noChangeAspect="1"/>
              </p:cNvPicPr>
              <p:nvPr/>
            </p:nvPicPr>
            <p:blipFill>
              <a:blip r:embed="rId4">
                <a:alphaModFix amt="71000"/>
              </a:blip>
              <a:stretch>
                <a:fillRect/>
              </a:stretch>
            </p:blipFill>
            <p:spPr>
              <a:xfrm>
                <a:off x="3988860" y="91347"/>
                <a:ext cx="1125570" cy="824702"/>
              </a:xfrm>
              <a:prstGeom prst="rect">
                <a:avLst/>
              </a:prstGeom>
            </p:spPr>
          </p:pic>
          <p:pic>
            <p:nvPicPr>
              <p:cNvPr id="13" name="Picture 12"/>
              <p:cNvPicPr>
                <a:picLocks noChangeAspect="1"/>
              </p:cNvPicPr>
              <p:nvPr/>
            </p:nvPicPr>
            <p:blipFill>
              <a:blip r:embed="rId5">
                <a:alphaModFix amt="71000"/>
              </a:blip>
              <a:stretch>
                <a:fillRect/>
              </a:stretch>
            </p:blipFill>
            <p:spPr>
              <a:xfrm>
                <a:off x="2773086" y="34435"/>
                <a:ext cx="1191989" cy="893992"/>
              </a:xfrm>
              <a:prstGeom prst="rect">
                <a:avLst/>
              </a:prstGeom>
            </p:spPr>
          </p:pic>
          <p:pic>
            <p:nvPicPr>
              <p:cNvPr id="14" name="Picture 13"/>
              <p:cNvPicPr>
                <a:picLocks noChangeAspect="1"/>
              </p:cNvPicPr>
              <p:nvPr/>
            </p:nvPicPr>
            <p:blipFill>
              <a:blip r:embed="rId6">
                <a:alphaModFix amt="71000"/>
              </a:blip>
              <a:stretch>
                <a:fillRect/>
              </a:stretch>
            </p:blipFill>
            <p:spPr>
              <a:xfrm>
                <a:off x="7904555" y="38621"/>
                <a:ext cx="1180021" cy="883878"/>
              </a:xfrm>
              <a:prstGeom prst="rect">
                <a:avLst/>
              </a:prstGeom>
            </p:spPr>
          </p:pic>
          <p:pic>
            <p:nvPicPr>
              <p:cNvPr id="15" name="Picture 14"/>
              <p:cNvPicPr>
                <a:picLocks noChangeAspect="1"/>
              </p:cNvPicPr>
              <p:nvPr/>
            </p:nvPicPr>
            <p:blipFill>
              <a:blip r:embed="rId7">
                <a:alphaModFix amt="71000"/>
              </a:blip>
              <a:stretch>
                <a:fillRect/>
              </a:stretch>
            </p:blipFill>
            <p:spPr>
              <a:xfrm>
                <a:off x="5155451" y="38622"/>
                <a:ext cx="1304318" cy="883878"/>
              </a:xfrm>
              <a:prstGeom prst="rect">
                <a:avLst/>
              </a:prstGeom>
            </p:spPr>
          </p:pic>
          <p:pic>
            <p:nvPicPr>
              <p:cNvPr id="16" name="Picture 15"/>
              <p:cNvPicPr>
                <a:picLocks noChangeAspect="1"/>
              </p:cNvPicPr>
              <p:nvPr/>
            </p:nvPicPr>
            <p:blipFill>
              <a:blip r:embed="rId8">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2415119489"/>
      </p:ext>
    </p:extLst>
  </p:cSld>
  <p:clrMapOvr>
    <a:masterClrMapping/>
  </p:clrMapOvr>
  <mc:AlternateContent xmlns:mc="http://schemas.openxmlformats.org/markup-compatibility/2006" xmlns:p14="http://schemas.microsoft.com/office/powerpoint/2010/main">
    <mc:Choice Requires="p14">
      <p:transition spd="slow" p14:dur="2000" advTm="28247"/>
    </mc:Choice>
    <mc:Fallback xmlns="">
      <p:transition xmlns:p14="http://schemas.microsoft.com/office/powerpoint/2010/main" spd="slow" advTm="28247"/>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68288"/>
            <a:ext cx="8229600" cy="1143000"/>
          </a:xfrm>
        </p:spPr>
        <p:txBody>
          <a:bodyPr>
            <a:normAutofit/>
          </a:bodyPr>
          <a:lstStyle/>
          <a:p>
            <a:r>
              <a:rPr lang="en-US" sz="3600" dirty="0" smtClean="0"/>
              <a:t>Defining collaborative, team science</a:t>
            </a:r>
            <a:endParaRPr lang="en-US" sz="3600" dirty="0"/>
          </a:p>
        </p:txBody>
      </p:sp>
      <p:sp>
        <p:nvSpPr>
          <p:cNvPr id="3" name="Content Placeholder 2"/>
          <p:cNvSpPr>
            <a:spLocks noGrp="1"/>
          </p:cNvSpPr>
          <p:nvPr>
            <p:ph idx="1"/>
          </p:nvPr>
        </p:nvSpPr>
        <p:spPr>
          <a:xfrm>
            <a:off x="457200" y="2291752"/>
            <a:ext cx="8229600" cy="4445448"/>
          </a:xfrm>
        </p:spPr>
        <p:txBody>
          <a:bodyPr>
            <a:noAutofit/>
          </a:bodyPr>
          <a:lstStyle/>
          <a:p>
            <a:pPr marL="0" indent="0">
              <a:buNone/>
            </a:pPr>
            <a:r>
              <a:rPr lang="en-US" sz="2800" b="1" dirty="0" smtClean="0"/>
              <a:t>Individually</a:t>
            </a:r>
            <a:r>
              <a:rPr lang="en-US" sz="2800" dirty="0" smtClean="0"/>
              <a:t>, read Box 1 from </a:t>
            </a:r>
            <a:r>
              <a:rPr lang="en-US" sz="2800" dirty="0" err="1" smtClean="0"/>
              <a:t>Eigenbrode</a:t>
            </a:r>
            <a:r>
              <a:rPr lang="en-US" sz="2800" dirty="0" smtClean="0"/>
              <a:t> et al. (2007) Employing philosophical dialogue in collaborative science. </a:t>
            </a:r>
            <a:r>
              <a:rPr lang="en-US" sz="2800" i="1" dirty="0" err="1" smtClean="0"/>
              <a:t>BioScience</a:t>
            </a:r>
            <a:r>
              <a:rPr lang="en-US" sz="2800" dirty="0" smtClean="0"/>
              <a:t> 57:55-64</a:t>
            </a:r>
          </a:p>
          <a:p>
            <a:pPr marL="0" indent="0">
              <a:buNone/>
            </a:pPr>
            <a:endParaRPr lang="en-US" sz="2800" dirty="0"/>
          </a:p>
          <a:p>
            <a:pPr marL="0" indent="0">
              <a:buNone/>
            </a:pPr>
            <a:r>
              <a:rPr lang="en-US" sz="2800" b="1" dirty="0" smtClean="0"/>
              <a:t>With a partner</a:t>
            </a:r>
            <a:r>
              <a:rPr lang="en-US" sz="2800" dirty="0" smtClean="0"/>
              <a:t>, identify key differences between</a:t>
            </a:r>
          </a:p>
          <a:p>
            <a:pPr marL="514350" indent="-514350">
              <a:buFont typeface="+mj-lt"/>
              <a:buAutoNum type="arabicPeriod"/>
            </a:pPr>
            <a:r>
              <a:rPr lang="en-US" sz="2800" dirty="0" smtClean="0"/>
              <a:t>Disciplinary vs. Cross-disciplinary  collaborations</a:t>
            </a:r>
          </a:p>
          <a:p>
            <a:pPr marL="514350" indent="-514350">
              <a:buFont typeface="+mj-lt"/>
              <a:buAutoNum type="arabicPeriod"/>
            </a:pPr>
            <a:r>
              <a:rPr lang="en-US" sz="2800" dirty="0" smtClean="0"/>
              <a:t>Multidisciplinary vs. Interdisciplinary vs. </a:t>
            </a:r>
            <a:r>
              <a:rPr lang="en-US" sz="2800" dirty="0" err="1" smtClean="0"/>
              <a:t>Transdisciplinary</a:t>
            </a:r>
            <a:r>
              <a:rPr lang="en-US" sz="2800" dirty="0" smtClean="0"/>
              <a:t> collaborations</a:t>
            </a:r>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30" name="Picture 29"/>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31" name="Picture 30"/>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32" name="Picture 31"/>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33" name="Picture 32"/>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34" name="Picture 33"/>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35" name="Picture 34"/>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36" name="Picture 35"/>
              <p:cNvPicPr>
                <a:picLocks noChangeAspect="1"/>
              </p:cNvPicPr>
              <p:nvPr/>
            </p:nvPicPr>
            <p:blipFill>
              <a:blip r:embed="rId10">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4">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5">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6">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7">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8">
                <a:alphaModFix amt="71000"/>
              </a:blip>
              <a:stretch>
                <a:fillRect/>
              </a:stretch>
            </p:blipFill>
            <p:spPr>
              <a:xfrm>
                <a:off x="7904555" y="38621"/>
                <a:ext cx="1180021" cy="883878"/>
              </a:xfrm>
              <a:prstGeom prst="rect">
                <a:avLst/>
              </a:prstGeom>
            </p:spPr>
          </p:pic>
          <p:pic>
            <p:nvPicPr>
              <p:cNvPr id="28" name="Picture 27"/>
              <p:cNvPicPr>
                <a:picLocks noChangeAspect="1"/>
              </p:cNvPicPr>
              <p:nvPr/>
            </p:nvPicPr>
            <p:blipFill>
              <a:blip r:embed="rId9">
                <a:alphaModFix amt="71000"/>
              </a:blip>
              <a:stretch>
                <a:fillRect/>
              </a:stretch>
            </p:blipFill>
            <p:spPr>
              <a:xfrm>
                <a:off x="5155451" y="38622"/>
                <a:ext cx="1304318" cy="883878"/>
              </a:xfrm>
              <a:prstGeom prst="rect">
                <a:avLst/>
              </a:prstGeom>
            </p:spPr>
          </p:pic>
          <p:pic>
            <p:nvPicPr>
              <p:cNvPr id="29" name="Picture 28"/>
              <p:cNvPicPr>
                <a:picLocks noChangeAspect="1"/>
              </p:cNvPicPr>
              <p:nvPr/>
            </p:nvPicPr>
            <p:blipFill>
              <a:blip r:embed="rId10">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2184720178"/>
      </p:ext>
    </p:extLst>
  </p:cSld>
  <p:clrMapOvr>
    <a:masterClrMapping/>
  </p:clrMapOvr>
  <mc:AlternateContent xmlns:mc="http://schemas.openxmlformats.org/markup-compatibility/2006" xmlns:p14="http://schemas.microsoft.com/office/powerpoint/2010/main">
    <mc:Choice Requires="p14">
      <p:transition spd="slow" p14:dur="2000" advTm="68195"/>
    </mc:Choice>
    <mc:Fallback xmlns="">
      <p:transition xmlns:p14="http://schemas.microsoft.com/office/powerpoint/2010/main" spd="slow" advTm="6819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collaborative spectrum</a:t>
            </a:r>
            <a:endParaRPr lang="en-US" dirty="0"/>
          </a:p>
        </p:txBody>
      </p:sp>
      <p:sp>
        <p:nvSpPr>
          <p:cNvPr id="3" name="Content Placeholder 2"/>
          <p:cNvSpPr>
            <a:spLocks noGrp="1"/>
          </p:cNvSpPr>
          <p:nvPr>
            <p:ph idx="1"/>
          </p:nvPr>
        </p:nvSpPr>
        <p:spPr>
          <a:xfrm>
            <a:off x="1891264" y="1919528"/>
            <a:ext cx="2070743" cy="3723965"/>
          </a:xfrm>
        </p:spPr>
        <p:txBody>
          <a:bodyPr>
            <a:noAutofit/>
          </a:bodyPr>
          <a:lstStyle/>
          <a:p>
            <a:pPr marL="0" indent="0" algn="ctr">
              <a:buNone/>
            </a:pPr>
            <a:r>
              <a:rPr lang="en-US" sz="2000" dirty="0" err="1" smtClean="0"/>
              <a:t>Transdisciplinary</a:t>
            </a:r>
            <a:r>
              <a:rPr lang="en-US" sz="2000" dirty="0" smtClean="0"/>
              <a:t> research</a:t>
            </a:r>
          </a:p>
          <a:p>
            <a:pPr marL="0" indent="0" algn="ctr">
              <a:buNone/>
            </a:pPr>
            <a:endParaRPr lang="en-US" sz="2000" dirty="0" smtClean="0"/>
          </a:p>
          <a:p>
            <a:pPr marL="0" indent="0" algn="ctr">
              <a:buNone/>
            </a:pPr>
            <a:r>
              <a:rPr lang="en-US" sz="2000" dirty="0" smtClean="0"/>
              <a:t>Interdisciplinary research</a:t>
            </a:r>
          </a:p>
          <a:p>
            <a:pPr marL="0" indent="0" algn="ctr">
              <a:buNone/>
            </a:pPr>
            <a:endParaRPr lang="en-US" sz="2000" dirty="0" smtClean="0"/>
          </a:p>
          <a:p>
            <a:pPr marL="0" indent="0" algn="ctr">
              <a:buNone/>
            </a:pPr>
            <a:r>
              <a:rPr lang="en-US" sz="2000" dirty="0" smtClean="0"/>
              <a:t>Multidisciplinary research</a:t>
            </a:r>
          </a:p>
          <a:p>
            <a:pPr marL="0" indent="0" algn="ctr">
              <a:buNone/>
            </a:pPr>
            <a:endParaRPr lang="en-US" sz="2000" dirty="0"/>
          </a:p>
          <a:p>
            <a:pPr marL="0" indent="0" algn="ctr">
              <a:buNone/>
            </a:pPr>
            <a:r>
              <a:rPr lang="en-US" sz="2000" dirty="0" smtClean="0"/>
              <a:t>Disciplinary research</a:t>
            </a:r>
          </a:p>
          <a:p>
            <a:pPr marL="0" indent="0" algn="ctr">
              <a:buNone/>
            </a:pPr>
            <a:endParaRPr lang="en-US" sz="2000" dirty="0" smtClean="0"/>
          </a:p>
        </p:txBody>
      </p:sp>
      <p:sp>
        <p:nvSpPr>
          <p:cNvPr id="5" name="TextBox 4"/>
          <p:cNvSpPr txBox="1"/>
          <p:nvPr/>
        </p:nvSpPr>
        <p:spPr>
          <a:xfrm>
            <a:off x="3064681" y="5756993"/>
            <a:ext cx="2899126" cy="830997"/>
          </a:xfrm>
          <a:prstGeom prst="rect">
            <a:avLst/>
          </a:prstGeom>
          <a:noFill/>
        </p:spPr>
        <p:txBody>
          <a:bodyPr wrap="square" rtlCol="0">
            <a:spAutoFit/>
          </a:bodyPr>
          <a:lstStyle/>
          <a:p>
            <a:pPr algn="ctr"/>
            <a:r>
              <a:rPr lang="en-US" sz="2400" dirty="0" smtClean="0"/>
              <a:t>Level of interaction and integration</a:t>
            </a:r>
            <a:endParaRPr lang="en-US" sz="2400" dirty="0"/>
          </a:p>
        </p:txBody>
      </p:sp>
      <p:sp>
        <p:nvSpPr>
          <p:cNvPr id="6" name="Up Arrow 5"/>
          <p:cNvSpPr/>
          <p:nvPr/>
        </p:nvSpPr>
        <p:spPr>
          <a:xfrm>
            <a:off x="4196692" y="1780939"/>
            <a:ext cx="593610" cy="3934636"/>
          </a:xfrm>
          <a:prstGeom prst="upArrow">
            <a:avLst/>
          </a:prstGeom>
          <a:solidFill>
            <a:srgbClr val="000000"/>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a:xfrm>
            <a:off x="4845522" y="1947140"/>
            <a:ext cx="2234200" cy="391724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000" dirty="0" smtClean="0"/>
              <a:t>Integrated research team</a:t>
            </a:r>
          </a:p>
          <a:p>
            <a:pPr marL="0" indent="0" algn="ctr">
              <a:buNone/>
            </a:pPr>
            <a:endParaRPr lang="en-US" sz="2000" dirty="0" smtClean="0"/>
          </a:p>
          <a:p>
            <a:pPr marL="0" indent="0" algn="ctr">
              <a:buNone/>
            </a:pPr>
            <a:endParaRPr lang="en-US" sz="2000" dirty="0" smtClean="0"/>
          </a:p>
          <a:p>
            <a:pPr marL="0" indent="0" algn="ctr">
              <a:buNone/>
            </a:pPr>
            <a:r>
              <a:rPr lang="en-US" sz="2000" dirty="0" smtClean="0"/>
              <a:t>Collaboration</a:t>
            </a:r>
          </a:p>
          <a:p>
            <a:pPr marL="0" indent="0" algn="ctr">
              <a:buNone/>
            </a:pPr>
            <a:endParaRPr lang="en-US" sz="2000" dirty="0" smtClean="0"/>
          </a:p>
          <a:p>
            <a:pPr marL="0" indent="0" algn="ctr">
              <a:buNone/>
            </a:pPr>
            <a:endParaRPr lang="en-US" sz="2000" dirty="0" smtClean="0"/>
          </a:p>
          <a:p>
            <a:pPr marL="0" indent="0" algn="ctr">
              <a:buNone/>
            </a:pPr>
            <a:endParaRPr lang="en-US" sz="2000" dirty="0" smtClean="0"/>
          </a:p>
          <a:p>
            <a:pPr marL="0" indent="0" algn="ctr">
              <a:buNone/>
            </a:pPr>
            <a:r>
              <a:rPr lang="en-US" sz="2000" dirty="0" smtClean="0"/>
              <a:t>Independent research</a:t>
            </a:r>
          </a:p>
          <a:p>
            <a:pPr marL="0" indent="0" algn="ctr">
              <a:buNone/>
            </a:pPr>
            <a:endParaRPr lang="en-US" sz="2000" dirty="0"/>
          </a:p>
        </p:txBody>
      </p:sp>
      <p:grpSp>
        <p:nvGrpSpPr>
          <p:cNvPr id="8" name="Group 7"/>
          <p:cNvGrpSpPr/>
          <p:nvPr/>
        </p:nvGrpSpPr>
        <p:grpSpPr>
          <a:xfrm>
            <a:off x="-13803" y="72015"/>
            <a:ext cx="9199218" cy="465462"/>
            <a:chOff x="-179463" y="72015"/>
            <a:chExt cx="9199218" cy="465462"/>
          </a:xfrm>
        </p:grpSpPr>
        <p:grpSp>
          <p:nvGrpSpPr>
            <p:cNvPr id="9" name="Group 8"/>
            <p:cNvGrpSpPr/>
            <p:nvPr/>
          </p:nvGrpSpPr>
          <p:grpSpPr>
            <a:xfrm>
              <a:off x="4435566" y="72015"/>
              <a:ext cx="4584189" cy="459177"/>
              <a:chOff x="56896" y="24167"/>
              <a:chExt cx="9027680" cy="904260"/>
            </a:xfrm>
          </p:grpSpPr>
          <p:pic>
            <p:nvPicPr>
              <p:cNvPr id="18" name="Picture 17"/>
              <p:cNvPicPr>
                <a:picLocks noChangeAspect="1"/>
              </p:cNvPicPr>
              <p:nvPr/>
            </p:nvPicPr>
            <p:blipFill>
              <a:blip r:embed="rId2">
                <a:alphaModFix amt="71000"/>
              </a:blip>
              <a:stretch>
                <a:fillRect/>
              </a:stretch>
            </p:blipFill>
            <p:spPr>
              <a:xfrm>
                <a:off x="1276425" y="24167"/>
                <a:ext cx="1441441" cy="894464"/>
              </a:xfrm>
              <a:prstGeom prst="rect">
                <a:avLst/>
              </a:prstGeom>
            </p:spPr>
          </p:pic>
          <p:pic>
            <p:nvPicPr>
              <p:cNvPr id="19" name="Picture 18"/>
              <p:cNvPicPr>
                <a:picLocks noChangeAspect="1"/>
              </p:cNvPicPr>
              <p:nvPr/>
            </p:nvPicPr>
            <p:blipFill>
              <a:blip r:embed="rId3">
                <a:alphaModFix amt="71000"/>
              </a:blip>
              <a:stretch>
                <a:fillRect/>
              </a:stretch>
            </p:blipFill>
            <p:spPr>
              <a:xfrm>
                <a:off x="6514989" y="39819"/>
                <a:ext cx="1347690" cy="887678"/>
              </a:xfrm>
              <a:prstGeom prst="rect">
                <a:avLst/>
              </a:prstGeom>
            </p:spPr>
          </p:pic>
          <p:pic>
            <p:nvPicPr>
              <p:cNvPr id="20" name="Picture 19"/>
              <p:cNvPicPr>
                <a:picLocks noChangeAspect="1"/>
              </p:cNvPicPr>
              <p:nvPr/>
            </p:nvPicPr>
            <p:blipFill>
              <a:blip r:embed="rId4">
                <a:alphaModFix amt="71000"/>
              </a:blip>
              <a:stretch>
                <a:fillRect/>
              </a:stretch>
            </p:blipFill>
            <p:spPr>
              <a:xfrm>
                <a:off x="3988860" y="91347"/>
                <a:ext cx="1125570" cy="824702"/>
              </a:xfrm>
              <a:prstGeom prst="rect">
                <a:avLst/>
              </a:prstGeom>
            </p:spPr>
          </p:pic>
          <p:pic>
            <p:nvPicPr>
              <p:cNvPr id="21" name="Picture 20"/>
              <p:cNvPicPr>
                <a:picLocks noChangeAspect="1"/>
              </p:cNvPicPr>
              <p:nvPr/>
            </p:nvPicPr>
            <p:blipFill>
              <a:blip r:embed="rId5">
                <a:alphaModFix amt="71000"/>
              </a:blip>
              <a:stretch>
                <a:fillRect/>
              </a:stretch>
            </p:blipFill>
            <p:spPr>
              <a:xfrm>
                <a:off x="2773086" y="34435"/>
                <a:ext cx="1191989" cy="893992"/>
              </a:xfrm>
              <a:prstGeom prst="rect">
                <a:avLst/>
              </a:prstGeom>
            </p:spPr>
          </p:pic>
          <p:pic>
            <p:nvPicPr>
              <p:cNvPr id="22" name="Picture 21"/>
              <p:cNvPicPr>
                <a:picLocks noChangeAspect="1"/>
              </p:cNvPicPr>
              <p:nvPr/>
            </p:nvPicPr>
            <p:blipFill>
              <a:blip r:embed="rId6">
                <a:alphaModFix amt="71000"/>
              </a:blip>
              <a:stretch>
                <a:fillRect/>
              </a:stretch>
            </p:blipFill>
            <p:spPr>
              <a:xfrm>
                <a:off x="7904555" y="38621"/>
                <a:ext cx="1180021" cy="883878"/>
              </a:xfrm>
              <a:prstGeom prst="rect">
                <a:avLst/>
              </a:prstGeom>
            </p:spPr>
          </p:pic>
          <p:pic>
            <p:nvPicPr>
              <p:cNvPr id="23" name="Picture 22"/>
              <p:cNvPicPr>
                <a:picLocks noChangeAspect="1"/>
              </p:cNvPicPr>
              <p:nvPr/>
            </p:nvPicPr>
            <p:blipFill>
              <a:blip r:embed="rId7">
                <a:alphaModFix amt="71000"/>
              </a:blip>
              <a:stretch>
                <a:fillRect/>
              </a:stretch>
            </p:blipFill>
            <p:spPr>
              <a:xfrm>
                <a:off x="5155451" y="38622"/>
                <a:ext cx="1304318" cy="883878"/>
              </a:xfrm>
              <a:prstGeom prst="rect">
                <a:avLst/>
              </a:prstGeom>
            </p:spPr>
          </p:pic>
          <p:pic>
            <p:nvPicPr>
              <p:cNvPr id="24" name="Picture 23"/>
              <p:cNvPicPr>
                <a:picLocks noChangeAspect="1"/>
              </p:cNvPicPr>
              <p:nvPr/>
            </p:nvPicPr>
            <p:blipFill>
              <a:blip r:embed="rId8">
                <a:alphaModFix amt="71000"/>
              </a:blip>
              <a:stretch>
                <a:fillRect/>
              </a:stretch>
            </p:blipFill>
            <p:spPr>
              <a:xfrm>
                <a:off x="56896" y="37662"/>
                <a:ext cx="1172690" cy="878387"/>
              </a:xfrm>
              <a:prstGeom prst="rect">
                <a:avLst/>
              </a:prstGeom>
            </p:spPr>
          </p:pic>
        </p:grpSp>
        <p:grpSp>
          <p:nvGrpSpPr>
            <p:cNvPr id="10" name="Group 9"/>
            <p:cNvGrpSpPr/>
            <p:nvPr/>
          </p:nvGrpSpPr>
          <p:grpSpPr>
            <a:xfrm>
              <a:off x="-179463" y="78300"/>
              <a:ext cx="4584189" cy="459177"/>
              <a:chOff x="56896" y="24167"/>
              <a:chExt cx="9027680" cy="904260"/>
            </a:xfrm>
          </p:grpSpPr>
          <p:pic>
            <p:nvPicPr>
              <p:cNvPr id="11" name="Picture 10"/>
              <p:cNvPicPr>
                <a:picLocks noChangeAspect="1"/>
              </p:cNvPicPr>
              <p:nvPr/>
            </p:nvPicPr>
            <p:blipFill>
              <a:blip r:embed="rId2">
                <a:alphaModFix amt="71000"/>
              </a:blip>
              <a:stretch>
                <a:fillRect/>
              </a:stretch>
            </p:blipFill>
            <p:spPr>
              <a:xfrm>
                <a:off x="1276425" y="24167"/>
                <a:ext cx="1441441" cy="894464"/>
              </a:xfrm>
              <a:prstGeom prst="rect">
                <a:avLst/>
              </a:prstGeom>
            </p:spPr>
          </p:pic>
          <p:pic>
            <p:nvPicPr>
              <p:cNvPr id="12" name="Picture 11"/>
              <p:cNvPicPr>
                <a:picLocks noChangeAspect="1"/>
              </p:cNvPicPr>
              <p:nvPr/>
            </p:nvPicPr>
            <p:blipFill>
              <a:blip r:embed="rId3">
                <a:alphaModFix amt="71000"/>
              </a:blip>
              <a:stretch>
                <a:fillRect/>
              </a:stretch>
            </p:blipFill>
            <p:spPr>
              <a:xfrm>
                <a:off x="6514989" y="39819"/>
                <a:ext cx="1347690" cy="887678"/>
              </a:xfrm>
              <a:prstGeom prst="rect">
                <a:avLst/>
              </a:prstGeom>
            </p:spPr>
          </p:pic>
          <p:pic>
            <p:nvPicPr>
              <p:cNvPr id="13" name="Picture 12"/>
              <p:cNvPicPr>
                <a:picLocks noChangeAspect="1"/>
              </p:cNvPicPr>
              <p:nvPr/>
            </p:nvPicPr>
            <p:blipFill>
              <a:blip r:embed="rId4">
                <a:alphaModFix amt="71000"/>
              </a:blip>
              <a:stretch>
                <a:fillRect/>
              </a:stretch>
            </p:blipFill>
            <p:spPr>
              <a:xfrm>
                <a:off x="3988860" y="91347"/>
                <a:ext cx="1125570" cy="824702"/>
              </a:xfrm>
              <a:prstGeom prst="rect">
                <a:avLst/>
              </a:prstGeom>
            </p:spPr>
          </p:pic>
          <p:pic>
            <p:nvPicPr>
              <p:cNvPr id="14" name="Picture 13"/>
              <p:cNvPicPr>
                <a:picLocks noChangeAspect="1"/>
              </p:cNvPicPr>
              <p:nvPr/>
            </p:nvPicPr>
            <p:blipFill>
              <a:blip r:embed="rId5">
                <a:alphaModFix amt="71000"/>
              </a:blip>
              <a:stretch>
                <a:fillRect/>
              </a:stretch>
            </p:blipFill>
            <p:spPr>
              <a:xfrm>
                <a:off x="2773086" y="34435"/>
                <a:ext cx="1191989" cy="893992"/>
              </a:xfrm>
              <a:prstGeom prst="rect">
                <a:avLst/>
              </a:prstGeom>
            </p:spPr>
          </p:pic>
          <p:pic>
            <p:nvPicPr>
              <p:cNvPr id="15" name="Picture 14"/>
              <p:cNvPicPr>
                <a:picLocks noChangeAspect="1"/>
              </p:cNvPicPr>
              <p:nvPr/>
            </p:nvPicPr>
            <p:blipFill>
              <a:blip r:embed="rId6">
                <a:alphaModFix amt="71000"/>
              </a:blip>
              <a:stretch>
                <a:fillRect/>
              </a:stretch>
            </p:blipFill>
            <p:spPr>
              <a:xfrm>
                <a:off x="7904555" y="38621"/>
                <a:ext cx="1180021" cy="883878"/>
              </a:xfrm>
              <a:prstGeom prst="rect">
                <a:avLst/>
              </a:prstGeom>
            </p:spPr>
          </p:pic>
          <p:pic>
            <p:nvPicPr>
              <p:cNvPr id="16" name="Picture 15"/>
              <p:cNvPicPr>
                <a:picLocks noChangeAspect="1"/>
              </p:cNvPicPr>
              <p:nvPr/>
            </p:nvPicPr>
            <p:blipFill>
              <a:blip r:embed="rId7">
                <a:alphaModFix amt="71000"/>
              </a:blip>
              <a:stretch>
                <a:fillRect/>
              </a:stretch>
            </p:blipFill>
            <p:spPr>
              <a:xfrm>
                <a:off x="5155451" y="38622"/>
                <a:ext cx="1304318" cy="883878"/>
              </a:xfrm>
              <a:prstGeom prst="rect">
                <a:avLst/>
              </a:prstGeom>
            </p:spPr>
          </p:pic>
          <p:pic>
            <p:nvPicPr>
              <p:cNvPr id="17" name="Picture 16"/>
              <p:cNvPicPr>
                <a:picLocks noChangeAspect="1"/>
              </p:cNvPicPr>
              <p:nvPr/>
            </p:nvPicPr>
            <p:blipFill>
              <a:blip r:embed="rId8">
                <a:alphaModFix amt="71000"/>
              </a:blip>
              <a:stretch>
                <a:fillRect/>
              </a:stretch>
            </p:blipFill>
            <p:spPr>
              <a:xfrm>
                <a:off x="56896" y="37662"/>
                <a:ext cx="1172690" cy="878387"/>
              </a:xfrm>
              <a:prstGeom prst="rect">
                <a:avLst/>
              </a:prstGeom>
            </p:spPr>
          </p:pic>
        </p:grpSp>
      </p:grpSp>
    </p:spTree>
    <p:extLst>
      <p:ext uri="{BB962C8B-B14F-4D97-AF65-F5344CB8AC3E}">
        <p14:creationId xmlns:p14="http://schemas.microsoft.com/office/powerpoint/2010/main" val="4134959262"/>
      </p:ext>
    </p:extLst>
  </p:cSld>
  <p:clrMapOvr>
    <a:masterClrMapping/>
  </p:clrMapOvr>
  <mc:AlternateContent xmlns:mc="http://schemas.openxmlformats.org/markup-compatibility/2006" xmlns:p14="http://schemas.microsoft.com/office/powerpoint/2010/main">
    <mc:Choice Requires="p14">
      <p:transition spd="slow" p14:dur="2000" advTm="36962"/>
    </mc:Choice>
    <mc:Fallback xmlns="">
      <p:transition xmlns:p14="http://schemas.microsoft.com/office/powerpoint/2010/main" spd="slow" advTm="36962"/>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84085"/>
            <a:ext cx="8229600" cy="1143000"/>
          </a:xfrm>
        </p:spPr>
        <p:txBody>
          <a:bodyPr>
            <a:normAutofit/>
          </a:bodyPr>
          <a:lstStyle/>
          <a:p>
            <a:r>
              <a:rPr lang="en-US" sz="3200" dirty="0" smtClean="0"/>
              <a:t>Why is team science important?	</a:t>
            </a:r>
            <a:endParaRPr lang="en-US" sz="3200" dirty="0"/>
          </a:p>
        </p:txBody>
      </p:sp>
      <p:sp>
        <p:nvSpPr>
          <p:cNvPr id="3" name="Content Placeholder 2"/>
          <p:cNvSpPr>
            <a:spLocks noGrp="1"/>
          </p:cNvSpPr>
          <p:nvPr>
            <p:ph idx="1"/>
          </p:nvPr>
        </p:nvSpPr>
        <p:spPr>
          <a:xfrm>
            <a:off x="457200" y="2084666"/>
            <a:ext cx="8229600" cy="4041497"/>
          </a:xfrm>
        </p:spPr>
        <p:txBody>
          <a:bodyPr>
            <a:normAutofit/>
          </a:bodyPr>
          <a:lstStyle/>
          <a:p>
            <a:pPr>
              <a:lnSpc>
                <a:spcPct val="130000"/>
              </a:lnSpc>
            </a:pPr>
            <a:r>
              <a:rPr lang="en-US" sz="2400" dirty="0" smtClean="0"/>
              <a:t>Complex science questions </a:t>
            </a:r>
            <a:r>
              <a:rPr lang="en-US" sz="2400" b="1" dirty="0" smtClean="0"/>
              <a:t>require collaboration </a:t>
            </a:r>
          </a:p>
        </p:txBody>
      </p:sp>
      <p:grpSp>
        <p:nvGrpSpPr>
          <p:cNvPr id="20" name="Group 19"/>
          <p:cNvGrpSpPr/>
          <p:nvPr/>
        </p:nvGrpSpPr>
        <p:grpSpPr>
          <a:xfrm>
            <a:off x="-13803" y="72015"/>
            <a:ext cx="9199218" cy="465462"/>
            <a:chOff x="-179463" y="72015"/>
            <a:chExt cx="9199218" cy="465462"/>
          </a:xfrm>
        </p:grpSpPr>
        <p:grpSp>
          <p:nvGrpSpPr>
            <p:cNvPr id="21" name="Group 20"/>
            <p:cNvGrpSpPr/>
            <p:nvPr/>
          </p:nvGrpSpPr>
          <p:grpSpPr>
            <a:xfrm>
              <a:off x="4435566" y="72015"/>
              <a:ext cx="4584189" cy="459177"/>
              <a:chOff x="56896" y="24167"/>
              <a:chExt cx="9027680" cy="904260"/>
            </a:xfrm>
          </p:grpSpPr>
          <p:pic>
            <p:nvPicPr>
              <p:cNvPr id="30" name="Picture 29"/>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31" name="Picture 30"/>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32" name="Picture 31"/>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33" name="Picture 32"/>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34" name="Picture 33"/>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35" name="Picture 34"/>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36" name="Picture 35"/>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22" name="Group 21"/>
            <p:cNvGrpSpPr/>
            <p:nvPr/>
          </p:nvGrpSpPr>
          <p:grpSpPr>
            <a:xfrm>
              <a:off x="-179463" y="78300"/>
              <a:ext cx="4584189" cy="459177"/>
              <a:chOff x="56896" y="24167"/>
              <a:chExt cx="9027680" cy="904260"/>
            </a:xfrm>
          </p:grpSpPr>
          <p:pic>
            <p:nvPicPr>
              <p:cNvPr id="23" name="Picture 22"/>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4" name="Picture 23"/>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5" name="Picture 24"/>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6" name="Picture 25"/>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7" name="Picture 26"/>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8" name="Picture 27"/>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9" name="Picture 28"/>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3876255518"/>
      </p:ext>
    </p:extLst>
  </p:cSld>
  <p:clrMapOvr>
    <a:masterClrMapping/>
  </p:clrMapOvr>
  <mc:AlternateContent xmlns:mc="http://schemas.openxmlformats.org/markup-compatibility/2006" xmlns:p14="http://schemas.microsoft.com/office/powerpoint/2010/main">
    <mc:Choice Requires="p14">
      <p:transition spd="slow" p14:dur="2000" advTm="20741"/>
    </mc:Choice>
    <mc:Fallback xmlns="">
      <p:transition xmlns:p14="http://schemas.microsoft.com/office/powerpoint/2010/main" spd="slow" advTm="2074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680" y="1071645"/>
            <a:ext cx="8229600" cy="714820"/>
          </a:xfrm>
        </p:spPr>
        <p:txBody>
          <a:bodyPr>
            <a:normAutofit/>
          </a:bodyPr>
          <a:lstStyle/>
          <a:p>
            <a:r>
              <a:rPr lang="en-US" sz="4000" dirty="0" smtClean="0"/>
              <a:t>Inter- and trans-disciplinary questions</a:t>
            </a:r>
            <a:endParaRPr lang="en-US" sz="4000" dirty="0"/>
          </a:p>
        </p:txBody>
      </p:sp>
      <p:sp>
        <p:nvSpPr>
          <p:cNvPr id="3" name="Content Placeholder 2"/>
          <p:cNvSpPr>
            <a:spLocks noGrp="1"/>
          </p:cNvSpPr>
          <p:nvPr>
            <p:ph idx="1"/>
          </p:nvPr>
        </p:nvSpPr>
        <p:spPr>
          <a:xfrm>
            <a:off x="457200" y="2177254"/>
            <a:ext cx="8229600" cy="3948909"/>
          </a:xfrm>
        </p:spPr>
        <p:txBody>
          <a:bodyPr>
            <a:normAutofit fontScale="77500" lnSpcReduction="20000"/>
          </a:bodyPr>
          <a:lstStyle/>
          <a:p>
            <a:pPr>
              <a:lnSpc>
                <a:spcPct val="120000"/>
              </a:lnSpc>
            </a:pPr>
            <a:r>
              <a:rPr lang="en-US" sz="2800" dirty="0" smtClean="0"/>
              <a:t>How </a:t>
            </a:r>
            <a:r>
              <a:rPr lang="en-US" sz="2800" dirty="0"/>
              <a:t>does the passage of electrical signals among neurons in the human brain generate such a subtle and complex array of behaviors? </a:t>
            </a:r>
          </a:p>
          <a:p>
            <a:pPr>
              <a:lnSpc>
                <a:spcPct val="120000"/>
              </a:lnSpc>
            </a:pPr>
            <a:r>
              <a:rPr lang="en-US" sz="2800" dirty="0" smtClean="0"/>
              <a:t>How </a:t>
            </a:r>
            <a:r>
              <a:rPr lang="en-US" sz="2800" dirty="0"/>
              <a:t>will changes in the earth’s atmosphere affect climate, glaciers, and the oceans? </a:t>
            </a:r>
          </a:p>
          <a:p>
            <a:pPr>
              <a:lnSpc>
                <a:spcPct val="120000"/>
              </a:lnSpc>
            </a:pPr>
            <a:r>
              <a:rPr lang="en-US" sz="2800" dirty="0" smtClean="0"/>
              <a:t>What </a:t>
            </a:r>
            <a:r>
              <a:rPr lang="en-US" sz="2800" dirty="0"/>
              <a:t>combination of biological, environmental, and social factors accounts for the increase in obesity rates observed in many parts of the world? </a:t>
            </a:r>
          </a:p>
          <a:p>
            <a:pPr>
              <a:lnSpc>
                <a:spcPct val="120000"/>
              </a:lnSpc>
            </a:pPr>
            <a:r>
              <a:rPr lang="en-US" sz="2800" dirty="0" smtClean="0"/>
              <a:t>How </a:t>
            </a:r>
            <a:r>
              <a:rPr lang="en-US" sz="2800" dirty="0"/>
              <a:t>can innovations in agriculture feed a growing human population? </a:t>
            </a:r>
          </a:p>
        </p:txBody>
      </p:sp>
      <p:grpSp>
        <p:nvGrpSpPr>
          <p:cNvPr id="12" name="Group 11"/>
          <p:cNvGrpSpPr/>
          <p:nvPr/>
        </p:nvGrpSpPr>
        <p:grpSpPr>
          <a:xfrm>
            <a:off x="-13803" y="72015"/>
            <a:ext cx="9199218" cy="465462"/>
            <a:chOff x="-179463" y="72015"/>
            <a:chExt cx="9199218" cy="465462"/>
          </a:xfrm>
        </p:grpSpPr>
        <p:grpSp>
          <p:nvGrpSpPr>
            <p:cNvPr id="13" name="Group 12"/>
            <p:cNvGrpSpPr/>
            <p:nvPr/>
          </p:nvGrpSpPr>
          <p:grpSpPr>
            <a:xfrm>
              <a:off x="4435566" y="72015"/>
              <a:ext cx="4584189" cy="459177"/>
              <a:chOff x="56896" y="24167"/>
              <a:chExt cx="9027680" cy="904260"/>
            </a:xfrm>
          </p:grpSpPr>
          <p:pic>
            <p:nvPicPr>
              <p:cNvPr id="22" name="Picture 21"/>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23" name="Picture 22"/>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24" name="Picture 23"/>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25" name="Picture 24"/>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26" name="Picture 25"/>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7" name="Picture 26"/>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8" name="Picture 27"/>
              <p:cNvPicPr>
                <a:picLocks noChangeAspect="1"/>
              </p:cNvPicPr>
              <p:nvPr/>
            </p:nvPicPr>
            <p:blipFill>
              <a:blip r:embed="rId9">
                <a:alphaModFix amt="71000"/>
              </a:blip>
              <a:stretch>
                <a:fillRect/>
              </a:stretch>
            </p:blipFill>
            <p:spPr>
              <a:xfrm>
                <a:off x="56896" y="37662"/>
                <a:ext cx="1172690" cy="878387"/>
              </a:xfrm>
              <a:prstGeom prst="rect">
                <a:avLst/>
              </a:prstGeom>
            </p:spPr>
          </p:pic>
        </p:grpSp>
        <p:grpSp>
          <p:nvGrpSpPr>
            <p:cNvPr id="14" name="Group 13"/>
            <p:cNvGrpSpPr/>
            <p:nvPr/>
          </p:nvGrpSpPr>
          <p:grpSpPr>
            <a:xfrm>
              <a:off x="-179463" y="78300"/>
              <a:ext cx="4584189" cy="459177"/>
              <a:chOff x="56896" y="24167"/>
              <a:chExt cx="9027680" cy="904260"/>
            </a:xfrm>
          </p:grpSpPr>
          <p:pic>
            <p:nvPicPr>
              <p:cNvPr id="15" name="Picture 14"/>
              <p:cNvPicPr>
                <a:picLocks noChangeAspect="1"/>
              </p:cNvPicPr>
              <p:nvPr/>
            </p:nvPicPr>
            <p:blipFill>
              <a:blip r:embed="rId3">
                <a:alphaModFix amt="71000"/>
              </a:blip>
              <a:stretch>
                <a:fillRect/>
              </a:stretch>
            </p:blipFill>
            <p:spPr>
              <a:xfrm>
                <a:off x="1276425" y="24167"/>
                <a:ext cx="1441441" cy="894464"/>
              </a:xfrm>
              <a:prstGeom prst="rect">
                <a:avLst/>
              </a:prstGeom>
            </p:spPr>
          </p:pic>
          <p:pic>
            <p:nvPicPr>
              <p:cNvPr id="16" name="Picture 15"/>
              <p:cNvPicPr>
                <a:picLocks noChangeAspect="1"/>
              </p:cNvPicPr>
              <p:nvPr/>
            </p:nvPicPr>
            <p:blipFill>
              <a:blip r:embed="rId4">
                <a:alphaModFix amt="71000"/>
              </a:blip>
              <a:stretch>
                <a:fillRect/>
              </a:stretch>
            </p:blipFill>
            <p:spPr>
              <a:xfrm>
                <a:off x="6514989" y="39819"/>
                <a:ext cx="1347690" cy="887678"/>
              </a:xfrm>
              <a:prstGeom prst="rect">
                <a:avLst/>
              </a:prstGeom>
            </p:spPr>
          </p:pic>
          <p:pic>
            <p:nvPicPr>
              <p:cNvPr id="17" name="Picture 16"/>
              <p:cNvPicPr>
                <a:picLocks noChangeAspect="1"/>
              </p:cNvPicPr>
              <p:nvPr/>
            </p:nvPicPr>
            <p:blipFill>
              <a:blip r:embed="rId5">
                <a:alphaModFix amt="71000"/>
              </a:blip>
              <a:stretch>
                <a:fillRect/>
              </a:stretch>
            </p:blipFill>
            <p:spPr>
              <a:xfrm>
                <a:off x="3988860" y="91347"/>
                <a:ext cx="1125570" cy="824702"/>
              </a:xfrm>
              <a:prstGeom prst="rect">
                <a:avLst/>
              </a:prstGeom>
            </p:spPr>
          </p:pic>
          <p:pic>
            <p:nvPicPr>
              <p:cNvPr id="18" name="Picture 17"/>
              <p:cNvPicPr>
                <a:picLocks noChangeAspect="1"/>
              </p:cNvPicPr>
              <p:nvPr/>
            </p:nvPicPr>
            <p:blipFill>
              <a:blip r:embed="rId6">
                <a:alphaModFix amt="71000"/>
              </a:blip>
              <a:stretch>
                <a:fillRect/>
              </a:stretch>
            </p:blipFill>
            <p:spPr>
              <a:xfrm>
                <a:off x="2773086" y="34435"/>
                <a:ext cx="1191989" cy="893992"/>
              </a:xfrm>
              <a:prstGeom prst="rect">
                <a:avLst/>
              </a:prstGeom>
            </p:spPr>
          </p:pic>
          <p:pic>
            <p:nvPicPr>
              <p:cNvPr id="19" name="Picture 18"/>
              <p:cNvPicPr>
                <a:picLocks noChangeAspect="1"/>
              </p:cNvPicPr>
              <p:nvPr/>
            </p:nvPicPr>
            <p:blipFill>
              <a:blip r:embed="rId7">
                <a:alphaModFix amt="71000"/>
              </a:blip>
              <a:stretch>
                <a:fillRect/>
              </a:stretch>
            </p:blipFill>
            <p:spPr>
              <a:xfrm>
                <a:off x="7904555" y="38621"/>
                <a:ext cx="1180021" cy="883878"/>
              </a:xfrm>
              <a:prstGeom prst="rect">
                <a:avLst/>
              </a:prstGeom>
            </p:spPr>
          </p:pic>
          <p:pic>
            <p:nvPicPr>
              <p:cNvPr id="20" name="Picture 19"/>
              <p:cNvPicPr>
                <a:picLocks noChangeAspect="1"/>
              </p:cNvPicPr>
              <p:nvPr/>
            </p:nvPicPr>
            <p:blipFill>
              <a:blip r:embed="rId8">
                <a:alphaModFix amt="71000"/>
              </a:blip>
              <a:stretch>
                <a:fillRect/>
              </a:stretch>
            </p:blipFill>
            <p:spPr>
              <a:xfrm>
                <a:off x="5155451" y="38622"/>
                <a:ext cx="1304318" cy="883878"/>
              </a:xfrm>
              <a:prstGeom prst="rect">
                <a:avLst/>
              </a:prstGeom>
            </p:spPr>
          </p:pic>
          <p:pic>
            <p:nvPicPr>
              <p:cNvPr id="21" name="Picture 20"/>
              <p:cNvPicPr>
                <a:picLocks noChangeAspect="1"/>
              </p:cNvPicPr>
              <p:nvPr/>
            </p:nvPicPr>
            <p:blipFill>
              <a:blip r:embed="rId9">
                <a:alphaModFix amt="71000"/>
              </a:blip>
              <a:stretch>
                <a:fillRect/>
              </a:stretch>
            </p:blipFill>
            <p:spPr>
              <a:xfrm>
                <a:off x="56896" y="37662"/>
                <a:ext cx="1172690" cy="878387"/>
              </a:xfrm>
              <a:prstGeom prst="rect">
                <a:avLst/>
              </a:prstGeom>
            </p:spPr>
          </p:pic>
        </p:grpSp>
      </p:grpSp>
    </p:spTree>
    <p:custDataLst>
      <p:tags r:id="rId1"/>
    </p:custDataLst>
    <p:extLst>
      <p:ext uri="{BB962C8B-B14F-4D97-AF65-F5344CB8AC3E}">
        <p14:creationId xmlns:p14="http://schemas.microsoft.com/office/powerpoint/2010/main" val="1306875797"/>
      </p:ext>
    </p:extLst>
  </p:cSld>
  <p:clrMapOvr>
    <a:masterClrMapping/>
  </p:clrMapOvr>
  <mc:AlternateContent xmlns:mc="http://schemas.openxmlformats.org/markup-compatibility/2006" xmlns:p14="http://schemas.microsoft.com/office/powerpoint/2010/main">
    <mc:Choice Requires="p14">
      <p:transition spd="slow" p14:dur="2000" advTm="45366"/>
    </mc:Choice>
    <mc:Fallback xmlns="">
      <p:transition xmlns:p14="http://schemas.microsoft.com/office/powerpoint/2010/main" spd="slow" advTm="4536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3|7.1|10.2|4.4|6.3"/>
</p:tagLst>
</file>

<file path=ppt/tags/tag10.xml><?xml version="1.0" encoding="utf-8"?>
<p:tagLst xmlns:a="http://schemas.openxmlformats.org/drawingml/2006/main" xmlns:r="http://schemas.openxmlformats.org/officeDocument/2006/relationships" xmlns:p="http://schemas.openxmlformats.org/presentationml/2006/main">
  <p:tag name="TIMING" val="|3.4|23.8|8.2|7.7"/>
</p:tagLst>
</file>

<file path=ppt/tags/tag11.xml><?xml version="1.0" encoding="utf-8"?>
<p:tagLst xmlns:a="http://schemas.openxmlformats.org/drawingml/2006/main" xmlns:r="http://schemas.openxmlformats.org/officeDocument/2006/relationships" xmlns:p="http://schemas.openxmlformats.org/presentationml/2006/main">
  <p:tag name="TIMING" val="|3.5|26.3|12.1"/>
</p:tagLst>
</file>

<file path=ppt/tags/tag12.xml><?xml version="1.0" encoding="utf-8"?>
<p:tagLst xmlns:a="http://schemas.openxmlformats.org/drawingml/2006/main" xmlns:r="http://schemas.openxmlformats.org/officeDocument/2006/relationships" xmlns:p="http://schemas.openxmlformats.org/presentationml/2006/main">
  <p:tag name="TIMING" val="|11.4|20.9|2.6|4.5"/>
</p:tagLst>
</file>

<file path=ppt/tags/tag13.xml><?xml version="1.0" encoding="utf-8"?>
<p:tagLst xmlns:a="http://schemas.openxmlformats.org/drawingml/2006/main" xmlns:r="http://schemas.openxmlformats.org/officeDocument/2006/relationships" xmlns:p="http://schemas.openxmlformats.org/presentationml/2006/main">
  <p:tag name="TIMING" val="|5.6|5.4|7.3|23.7"/>
</p:tagLst>
</file>

<file path=ppt/tags/tag14.xml><?xml version="1.0" encoding="utf-8"?>
<p:tagLst xmlns:a="http://schemas.openxmlformats.org/drawingml/2006/main" xmlns:r="http://schemas.openxmlformats.org/officeDocument/2006/relationships" xmlns:p="http://schemas.openxmlformats.org/presentationml/2006/main">
  <p:tag name="TIMING" val="|6.9|4.5|8.4|2.2"/>
</p:tagLst>
</file>

<file path=ppt/tags/tag15.xml><?xml version="1.0" encoding="utf-8"?>
<p:tagLst xmlns:a="http://schemas.openxmlformats.org/drawingml/2006/main" xmlns:r="http://schemas.openxmlformats.org/officeDocument/2006/relationships" xmlns:p="http://schemas.openxmlformats.org/presentationml/2006/main">
  <p:tag name="TIMING" val="|3.5|26.3|12.1"/>
</p:tagLst>
</file>

<file path=ppt/tags/tag16.xml><?xml version="1.0" encoding="utf-8"?>
<p:tagLst xmlns:a="http://schemas.openxmlformats.org/drawingml/2006/main" xmlns:r="http://schemas.openxmlformats.org/officeDocument/2006/relationships" xmlns:p="http://schemas.openxmlformats.org/presentationml/2006/main">
  <p:tag name="TIMING" val="|6.4|6.9|24|3.4|3.4|2.4"/>
</p:tagLst>
</file>

<file path=ppt/tags/tag17.xml><?xml version="1.0" encoding="utf-8"?>
<p:tagLst xmlns:a="http://schemas.openxmlformats.org/drawingml/2006/main" xmlns:r="http://schemas.openxmlformats.org/officeDocument/2006/relationships" xmlns:p="http://schemas.openxmlformats.org/presentationml/2006/main">
  <p:tag name="TIMING" val="|6.4|6.9|24|3.4|3.4|2.4"/>
</p:tagLst>
</file>

<file path=ppt/tags/tag18.xml><?xml version="1.0" encoding="utf-8"?>
<p:tagLst xmlns:a="http://schemas.openxmlformats.org/drawingml/2006/main" xmlns:r="http://schemas.openxmlformats.org/officeDocument/2006/relationships" xmlns:p="http://schemas.openxmlformats.org/presentationml/2006/main">
  <p:tag name="TIMING" val="|21.8|1.2|7.6|15.5|11|8.1|14.6|4.4"/>
</p:tagLst>
</file>

<file path=ppt/tags/tag19.xml><?xml version="1.0" encoding="utf-8"?>
<p:tagLst xmlns:a="http://schemas.openxmlformats.org/drawingml/2006/main" xmlns:r="http://schemas.openxmlformats.org/officeDocument/2006/relationships" xmlns:p="http://schemas.openxmlformats.org/presentationml/2006/main">
  <p:tag name="TIMING" val="|21.8|1.2|7.6|15.5|11|8.1|14.6|4.4"/>
</p:tagLst>
</file>

<file path=ppt/tags/tag2.xml><?xml version="1.0" encoding="utf-8"?>
<p:tagLst xmlns:a="http://schemas.openxmlformats.org/drawingml/2006/main" xmlns:r="http://schemas.openxmlformats.org/officeDocument/2006/relationships" xmlns:p="http://schemas.openxmlformats.org/presentationml/2006/main">
  <p:tag name="TIMING" val="|29.2|7.3|8.5|7.3"/>
</p:tagLst>
</file>

<file path=ppt/tags/tag20.xml><?xml version="1.0" encoding="utf-8"?>
<p:tagLst xmlns:a="http://schemas.openxmlformats.org/drawingml/2006/main" xmlns:r="http://schemas.openxmlformats.org/officeDocument/2006/relationships" xmlns:p="http://schemas.openxmlformats.org/presentationml/2006/main">
  <p:tag name="TIMING" val="|4.4|4.8|10.2"/>
</p:tagLst>
</file>

<file path=ppt/tags/tag21.xml><?xml version="1.0" encoding="utf-8"?>
<p:tagLst xmlns:a="http://schemas.openxmlformats.org/drawingml/2006/main" xmlns:r="http://schemas.openxmlformats.org/officeDocument/2006/relationships" xmlns:p="http://schemas.openxmlformats.org/presentationml/2006/main">
  <p:tag name="TIMING" val="|3.8|2.9|2|5.1|3"/>
</p:tagLst>
</file>

<file path=ppt/tags/tag22.xml><?xml version="1.0" encoding="utf-8"?>
<p:tagLst xmlns:a="http://schemas.openxmlformats.org/drawingml/2006/main" xmlns:r="http://schemas.openxmlformats.org/officeDocument/2006/relationships" xmlns:p="http://schemas.openxmlformats.org/presentationml/2006/main">
  <p:tag name="TIMING" val="|2.9|8.5|2.8|2.9|5.5|4"/>
</p:tagLst>
</file>

<file path=ppt/tags/tag23.xml><?xml version="1.0" encoding="utf-8"?>
<p:tagLst xmlns:a="http://schemas.openxmlformats.org/drawingml/2006/main" xmlns:r="http://schemas.openxmlformats.org/officeDocument/2006/relationships" xmlns:p="http://schemas.openxmlformats.org/presentationml/2006/main">
  <p:tag name="TIMING" val="|6.4|18.4|15.4|11.6|9.8|37.9"/>
</p:tagLst>
</file>

<file path=ppt/tags/tag24.xml><?xml version="1.0" encoding="utf-8"?>
<p:tagLst xmlns:a="http://schemas.openxmlformats.org/drawingml/2006/main" xmlns:r="http://schemas.openxmlformats.org/officeDocument/2006/relationships" xmlns:p="http://schemas.openxmlformats.org/presentationml/2006/main">
  <p:tag name="TIMING" val="|8.3|5.3|4.2"/>
</p:tagLst>
</file>

<file path=ppt/tags/tag25.xml><?xml version="1.0" encoding="utf-8"?>
<p:tagLst xmlns:a="http://schemas.openxmlformats.org/drawingml/2006/main" xmlns:r="http://schemas.openxmlformats.org/officeDocument/2006/relationships" xmlns:p="http://schemas.openxmlformats.org/presentationml/2006/main">
  <p:tag name="TIMING" val="|60.1|6.3|12.2|4.6"/>
</p:tagLst>
</file>

<file path=ppt/tags/tag26.xml><?xml version="1.0" encoding="utf-8"?>
<p:tagLst xmlns:a="http://schemas.openxmlformats.org/drawingml/2006/main" xmlns:r="http://schemas.openxmlformats.org/officeDocument/2006/relationships" xmlns:p="http://schemas.openxmlformats.org/presentationml/2006/main">
  <p:tag name="TIMING" val="|3.1|0.8|25.7|3.3"/>
</p:tagLst>
</file>

<file path=ppt/tags/tag27.xml><?xml version="1.0" encoding="utf-8"?>
<p:tagLst xmlns:a="http://schemas.openxmlformats.org/drawingml/2006/main" xmlns:r="http://schemas.openxmlformats.org/officeDocument/2006/relationships" xmlns:p="http://schemas.openxmlformats.org/presentationml/2006/main">
  <p:tag name="TIMING" val="|2.7|1.9|1.1|0.8|5.5|2.3"/>
</p:tagLst>
</file>

<file path=ppt/tags/tag28.xml><?xml version="1.0" encoding="utf-8"?>
<p:tagLst xmlns:a="http://schemas.openxmlformats.org/drawingml/2006/main" xmlns:r="http://schemas.openxmlformats.org/officeDocument/2006/relationships" xmlns:p="http://schemas.openxmlformats.org/presentationml/2006/main">
  <p:tag name="TIMING" val="|2.7|20.2"/>
</p:tagLst>
</file>

<file path=ppt/tags/tag29.xml><?xml version="1.0" encoding="utf-8"?>
<p:tagLst xmlns:a="http://schemas.openxmlformats.org/drawingml/2006/main" xmlns:r="http://schemas.openxmlformats.org/officeDocument/2006/relationships" xmlns:p="http://schemas.openxmlformats.org/presentationml/2006/main">
  <p:tag name="TIMING" val="|1.5|9.1|2|2.3|2.2|1.9"/>
</p:tagLst>
</file>

<file path=ppt/tags/tag3.xml><?xml version="1.0" encoding="utf-8"?>
<p:tagLst xmlns:a="http://schemas.openxmlformats.org/drawingml/2006/main" xmlns:r="http://schemas.openxmlformats.org/officeDocument/2006/relationships" xmlns:p="http://schemas.openxmlformats.org/presentationml/2006/main">
  <p:tag name="TIMING" val="|6.2"/>
</p:tagLst>
</file>

<file path=ppt/tags/tag30.xml><?xml version="1.0" encoding="utf-8"?>
<p:tagLst xmlns:a="http://schemas.openxmlformats.org/drawingml/2006/main" xmlns:r="http://schemas.openxmlformats.org/officeDocument/2006/relationships" xmlns:p="http://schemas.openxmlformats.org/presentationml/2006/main">
  <p:tag name="TIMING" val="|3.8|19.9|6.5"/>
</p:tagLst>
</file>

<file path=ppt/tags/tag31.xml><?xml version="1.0" encoding="utf-8"?>
<p:tagLst xmlns:a="http://schemas.openxmlformats.org/drawingml/2006/main" xmlns:r="http://schemas.openxmlformats.org/officeDocument/2006/relationships" xmlns:p="http://schemas.openxmlformats.org/presentationml/2006/main">
  <p:tag name="TIMING" val="|5.4|2.9|3.5|2.2"/>
</p:tagLst>
</file>

<file path=ppt/tags/tag32.xml><?xml version="1.0" encoding="utf-8"?>
<p:tagLst xmlns:a="http://schemas.openxmlformats.org/drawingml/2006/main" xmlns:r="http://schemas.openxmlformats.org/officeDocument/2006/relationships" xmlns:p="http://schemas.openxmlformats.org/presentationml/2006/main">
  <p:tag name="TIMING" val="|5.4|2.9|3.5|2.2"/>
</p:tagLst>
</file>

<file path=ppt/tags/tag33.xml><?xml version="1.0" encoding="utf-8"?>
<p:tagLst xmlns:a="http://schemas.openxmlformats.org/drawingml/2006/main" xmlns:r="http://schemas.openxmlformats.org/officeDocument/2006/relationships" xmlns:p="http://schemas.openxmlformats.org/presentationml/2006/main">
  <p:tag name="TIMING" val="|8.8|13.3|6.5|10.3"/>
</p:tagLst>
</file>

<file path=ppt/tags/tag4.xml><?xml version="1.0" encoding="utf-8"?>
<p:tagLst xmlns:a="http://schemas.openxmlformats.org/drawingml/2006/main" xmlns:r="http://schemas.openxmlformats.org/officeDocument/2006/relationships" xmlns:p="http://schemas.openxmlformats.org/presentationml/2006/main">
  <p:tag name="TIMING" val="|1.7|10.7|6.8|9.3"/>
</p:tagLst>
</file>

<file path=ppt/tags/tag5.xml><?xml version="1.0" encoding="utf-8"?>
<p:tagLst xmlns:a="http://schemas.openxmlformats.org/drawingml/2006/main" xmlns:r="http://schemas.openxmlformats.org/officeDocument/2006/relationships" xmlns:p="http://schemas.openxmlformats.org/presentationml/2006/main">
  <p:tag name="TIMING" val="|2.1|0.5|0.6|0.8"/>
</p:tagLst>
</file>

<file path=ppt/tags/tag6.xml><?xml version="1.0" encoding="utf-8"?>
<p:tagLst xmlns:a="http://schemas.openxmlformats.org/drawingml/2006/main" xmlns:r="http://schemas.openxmlformats.org/officeDocument/2006/relationships" xmlns:p="http://schemas.openxmlformats.org/presentationml/2006/main">
  <p:tag name="TIMING" val="|1.4|11.7|9.1"/>
</p:tagLst>
</file>

<file path=ppt/tags/tag7.xml><?xml version="1.0" encoding="utf-8"?>
<p:tagLst xmlns:a="http://schemas.openxmlformats.org/drawingml/2006/main" xmlns:r="http://schemas.openxmlformats.org/officeDocument/2006/relationships" xmlns:p="http://schemas.openxmlformats.org/presentationml/2006/main">
  <p:tag name="TIMING" val="|2.9|4.8|6.3"/>
</p:tagLst>
</file>

<file path=ppt/tags/tag8.xml><?xml version="1.0" encoding="utf-8"?>
<p:tagLst xmlns:a="http://schemas.openxmlformats.org/drawingml/2006/main" xmlns:r="http://schemas.openxmlformats.org/officeDocument/2006/relationships" xmlns:p="http://schemas.openxmlformats.org/presentationml/2006/main">
  <p:tag name="TIMING" val="|1.4|8.6|10|1.8|3.8|5.3"/>
</p:tagLst>
</file>

<file path=ppt/tags/tag9.xml><?xml version="1.0" encoding="utf-8"?>
<p:tagLst xmlns:a="http://schemas.openxmlformats.org/drawingml/2006/main" xmlns:r="http://schemas.openxmlformats.org/officeDocument/2006/relationships" xmlns:p="http://schemas.openxmlformats.org/presentationml/2006/main">
  <p:tag name="TIMING" val="|2.8|33.8|8.4|3.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8383</TotalTime>
  <Words>2233</Words>
  <Application>Microsoft Macintosh PowerPoint</Application>
  <PresentationFormat>On-screen Show (4:3)</PresentationFormat>
  <Paragraphs>307</Paragraphs>
  <Slides>51</Slides>
  <Notes>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Team Science </vt:lpstr>
      <vt:lpstr>PowerPoint Presentation</vt:lpstr>
      <vt:lpstr>PowerPoint Presentation</vt:lpstr>
      <vt:lpstr>The structure of this talk</vt:lpstr>
      <vt:lpstr>PowerPoint Presentation</vt:lpstr>
      <vt:lpstr>Defining collaborative, team science</vt:lpstr>
      <vt:lpstr>The collaborative spectrum</vt:lpstr>
      <vt:lpstr>Why is team science important? </vt:lpstr>
      <vt:lpstr>Inter- and trans-disciplinary questions</vt:lpstr>
      <vt:lpstr>Interdisciplinary science addressed by GLEON members</vt:lpstr>
      <vt:lpstr>Why is team science important? </vt:lpstr>
      <vt:lpstr>Are you prepared to </vt:lpstr>
      <vt:lpstr>Best practices for building a research team</vt:lpstr>
      <vt:lpstr>Best practices for building a research team</vt:lpstr>
      <vt:lpstr>Fostering trust</vt:lpstr>
      <vt:lpstr>Within team communication</vt:lpstr>
      <vt:lpstr>Best Practices for  Team Science</vt:lpstr>
      <vt:lpstr>Establishing expectations: Develop a shared vision</vt:lpstr>
      <vt:lpstr>After writing the vision statement…</vt:lpstr>
      <vt:lpstr>Establishing expectations: Create a collaborative agreement</vt:lpstr>
      <vt:lpstr>Fellowship Program Collaborative  Agreement</vt:lpstr>
      <vt:lpstr>Fellowship Program Collaborative  Agreement</vt:lpstr>
      <vt:lpstr>Sharing recognition and credit: Talking about authorship  (early and often)</vt:lpstr>
      <vt:lpstr>Talking about authorship: The CSI-Limnology NSF MSB model</vt:lpstr>
      <vt:lpstr>Best Practices for  Team Science</vt:lpstr>
      <vt:lpstr>When team science gets tough </vt:lpstr>
      <vt:lpstr>The challenges of cross-disciplinary research from Eigenbrode et al. 2007 </vt:lpstr>
      <vt:lpstr>Why philosophy and values matter for collaboration</vt:lpstr>
      <vt:lpstr>Implementation of the toolbox  for philosophical dialogue from Eigenbrode et al., 2007</vt:lpstr>
      <vt:lpstr>Toolbox for philosophical dialogue from Eigenbrode et al., 2007</vt:lpstr>
      <vt:lpstr>Dealing with conflict and emotions</vt:lpstr>
      <vt:lpstr>You are a scientist</vt:lpstr>
      <vt:lpstr>The impact of emotional reactions</vt:lpstr>
      <vt:lpstr>How to handle conflict</vt:lpstr>
      <vt:lpstr>Thomas-Kilman Conflict Modes</vt:lpstr>
      <vt:lpstr>Dialog versus Debate</vt:lpstr>
      <vt:lpstr>Dialog versus Debate</vt:lpstr>
      <vt:lpstr>Recognizing interpersonal conflict versus scientific disagreement</vt:lpstr>
      <vt:lpstr>Adversarial scientific collaboration</vt:lpstr>
      <vt:lpstr>Preconditions for Adversarial Scientific Collaboration</vt:lpstr>
      <vt:lpstr>The Process for Adversarial Scientific Collaboration</vt:lpstr>
      <vt:lpstr>The risks and rewards of adversarial scientific collaboration</vt:lpstr>
      <vt:lpstr>Examples of adversarial collaboration</vt:lpstr>
      <vt:lpstr>Leading team science</vt:lpstr>
      <vt:lpstr>Ways to lead</vt:lpstr>
      <vt:lpstr>Ways not to lead</vt:lpstr>
      <vt:lpstr>Conclusions</vt:lpstr>
      <vt:lpstr>Team science</vt:lpstr>
      <vt:lpstr>Take-home message</vt:lpstr>
      <vt:lpstr>PowerPoint Presentation</vt:lpstr>
      <vt:lpstr>PowerPoint Presentation</vt:lpstr>
    </vt:vector>
  </TitlesOfParts>
  <Company>University of Wisconsin-Madison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Science What is it and how to do it</dc:title>
  <dc:creator>Emily Kara</dc:creator>
  <cp:lastModifiedBy>Emily Kara</cp:lastModifiedBy>
  <cp:revision>185</cp:revision>
  <dcterms:created xsi:type="dcterms:W3CDTF">2012-08-07T17:06:08Z</dcterms:created>
  <dcterms:modified xsi:type="dcterms:W3CDTF">2013-01-13T20:06:30Z</dcterms:modified>
</cp:coreProperties>
</file>