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61"/>
  </p:notesMasterIdLst>
  <p:handoutMasterIdLst>
    <p:handoutMasterId r:id="rId62"/>
  </p:handoutMasterIdLst>
  <p:sldIdLst>
    <p:sldId id="299" r:id="rId2"/>
    <p:sldId id="359" r:id="rId3"/>
    <p:sldId id="360" r:id="rId4"/>
    <p:sldId id="330" r:id="rId5"/>
    <p:sldId id="337" r:id="rId6"/>
    <p:sldId id="331" r:id="rId7"/>
    <p:sldId id="367" r:id="rId8"/>
    <p:sldId id="335" r:id="rId9"/>
    <p:sldId id="361" r:id="rId10"/>
    <p:sldId id="368" r:id="rId11"/>
    <p:sldId id="369" r:id="rId12"/>
    <p:sldId id="370" r:id="rId13"/>
    <p:sldId id="341" r:id="rId14"/>
    <p:sldId id="378" r:id="rId15"/>
    <p:sldId id="372" r:id="rId16"/>
    <p:sldId id="373" r:id="rId17"/>
    <p:sldId id="374" r:id="rId18"/>
    <p:sldId id="376" r:id="rId19"/>
    <p:sldId id="345" r:id="rId20"/>
    <p:sldId id="384" r:id="rId21"/>
    <p:sldId id="385" r:id="rId22"/>
    <p:sldId id="379" r:id="rId23"/>
    <p:sldId id="380" r:id="rId24"/>
    <p:sldId id="381" r:id="rId25"/>
    <p:sldId id="382" r:id="rId26"/>
    <p:sldId id="377" r:id="rId27"/>
    <p:sldId id="383" r:id="rId28"/>
    <p:sldId id="301" r:id="rId29"/>
    <p:sldId id="386" r:id="rId30"/>
    <p:sldId id="307" r:id="rId31"/>
    <p:sldId id="306" r:id="rId32"/>
    <p:sldId id="353" r:id="rId33"/>
    <p:sldId id="387" r:id="rId34"/>
    <p:sldId id="389" r:id="rId35"/>
    <p:sldId id="390" r:id="rId36"/>
    <p:sldId id="388" r:id="rId37"/>
    <p:sldId id="392" r:id="rId38"/>
    <p:sldId id="391" r:id="rId39"/>
    <p:sldId id="348" r:id="rId40"/>
    <p:sldId id="393" r:id="rId41"/>
    <p:sldId id="394" r:id="rId42"/>
    <p:sldId id="403" r:id="rId43"/>
    <p:sldId id="404" r:id="rId44"/>
    <p:sldId id="395" r:id="rId45"/>
    <p:sldId id="396" r:id="rId46"/>
    <p:sldId id="397" r:id="rId47"/>
    <p:sldId id="398" r:id="rId48"/>
    <p:sldId id="399" r:id="rId49"/>
    <p:sldId id="400" r:id="rId50"/>
    <p:sldId id="402" r:id="rId51"/>
    <p:sldId id="409" r:id="rId52"/>
    <p:sldId id="410" r:id="rId53"/>
    <p:sldId id="411" r:id="rId54"/>
    <p:sldId id="413" r:id="rId55"/>
    <p:sldId id="412" r:id="rId56"/>
    <p:sldId id="405" r:id="rId57"/>
    <p:sldId id="406" r:id="rId58"/>
    <p:sldId id="407" r:id="rId59"/>
    <p:sldId id="408" r:id="rId60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86E"/>
    <a:srgbClr val="008D8D"/>
    <a:srgbClr val="3C0C0D"/>
    <a:srgbClr val="AAFFDF"/>
    <a:srgbClr val="17AA55"/>
    <a:srgbClr val="FFFED6"/>
    <a:srgbClr val="801D00"/>
    <a:srgbClr val="1F84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1" autoAdjust="0"/>
  </p:normalViewPr>
  <p:slideViewPr>
    <p:cSldViewPr>
      <p:cViewPr varScale="1">
        <p:scale>
          <a:sx n="55" d="100"/>
          <a:sy n="55" d="100"/>
        </p:scale>
        <p:origin x="-396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8DE2-2DD4-45C2-BCC6-6EB0EC1C8F83}" type="datetimeFigureOut">
              <a:rPr lang="en-US" smtClean="0"/>
              <a:pPr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A00CF-4416-4707-8B77-9B36986442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38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560" y="4379595"/>
            <a:ext cx="508508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1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380" y="87591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9B6148-5393-43A4-BC68-136BC1ACAF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038749-1AD6-45BE-BA68-2C50594D7D9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38FCF-F420-49C3-A4E5-08067E6076A3}" type="slidenum">
              <a:rPr lang="en-US"/>
              <a:pPr/>
              <a:t>34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1501A-AF23-4E16-BC3C-E21892E02F5C}" type="slidenum">
              <a:rPr lang="en-US"/>
              <a:pPr/>
              <a:t>40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B87B0-211F-4A18-BC59-53E2548079E3}" type="slidenum">
              <a:rPr lang="en-US"/>
              <a:pPr/>
              <a:t>41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CA6824-6BAD-4441-90AC-939BA44FFE0A}" type="slidenum">
              <a:rPr lang="en-US"/>
              <a:pPr/>
              <a:t>42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D081D-B571-4DF8-A3DC-EBCEEA5D882D}" type="slidenum">
              <a:rPr lang="en-US"/>
              <a:pPr/>
              <a:t>43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16215-C4B1-4579-9513-410D02B70469}" type="slidenum">
              <a:rPr lang="en-US"/>
              <a:pPr/>
              <a:t>44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Even though trees are growing faster, they are actually initiating reproduction at smaller diameters.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291B8-0896-4A13-B23C-4F45EDDE9D0E}" type="slidenum">
              <a:rPr lang="en-US"/>
              <a:pPr/>
              <a:t>45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C2799-B469-44C1-A2F6-74832AEA45CD}" type="slidenum">
              <a:rPr lang="en-US"/>
              <a:pPr/>
              <a:t>46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0CB25-221D-42A9-8474-40063FA28DA3}" type="slidenum">
              <a:rPr lang="en-US"/>
              <a:pPr/>
              <a:t>47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160564-B437-471C-B060-668DEADFB963}" type="slidenum">
              <a:rPr lang="en-US"/>
              <a:pPr/>
              <a:t>48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6148-5393-43A4-BC68-136BC1ACAF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FF3BD-0D46-4002-8C37-852B143D8719}" type="slidenum">
              <a:rPr lang="en-US"/>
              <a:pPr/>
              <a:t>49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95 % CIS in bottom panel include random effects – largest source of variation. 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12382-5977-4922-854E-F0CB139F79D7}" type="slidenum">
              <a:rPr lang="en-US"/>
              <a:pPr/>
              <a:t>50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Assuming constant CO2 effect…</a:t>
            </a:r>
          </a:p>
          <a:p>
            <a:endParaRPr lang="en-US"/>
          </a:p>
          <a:p>
            <a:r>
              <a:rPr lang="en-US"/>
              <a:t>Open grown tree cone count from 1960 = model predictions not unrealistic.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6148-5393-43A4-BC68-136BC1ACAFA9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Conditional relationships are arrows. Random</a:t>
            </a:r>
            <a:r>
              <a:rPr lang="en-US" baseline="0" dirty="0" smtClean="0"/>
              <a:t> walk model with process </a:t>
            </a:r>
            <a:r>
              <a:rPr lang="en-US" baseline="0" dirty="0" err="1" smtClean="0"/>
              <a:t>stochasticity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113C0-C031-4096-8A4B-334808040748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State-space random walk.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113C0-C031-4096-8A4B-334808040748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6148-5393-43A4-BC68-136BC1ACAF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6148-5393-43A4-BC68-136BC1ACAFA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B6148-5393-43A4-BC68-136BC1ACAF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38FCF-F420-49C3-A4E5-08067E6076A3}" type="slidenum">
              <a:rPr lang="en-US"/>
              <a:pPr/>
              <a:t>28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38FCF-F420-49C3-A4E5-08067E6076A3}" type="slidenum">
              <a:rPr lang="en-US"/>
              <a:pPr/>
              <a:t>29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38FCF-F420-49C3-A4E5-08067E6076A3}" type="slidenum">
              <a:rPr lang="en-US"/>
              <a:pPr/>
              <a:t>30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38FCF-F420-49C3-A4E5-08067E6076A3}" type="slidenum">
              <a:rPr lang="en-US"/>
              <a:pPr/>
              <a:t>31</a:t>
            </a:fld>
            <a:endParaRPr lang="en-US"/>
          </a:p>
        </p:txBody>
      </p:sp>
      <p:sp>
        <p:nvSpPr>
          <p:cNvPr id="174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charset="-128"/>
              </a:rPr>
              <a:t>HB modeling allows us to address all these issues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5E645-EA99-4FE8-9E6D-D0F268419F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11099-7930-4B72-80B9-E5AF0FE881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F62DE-645F-4546-95D8-DE4D5C7737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10FF1-8AA8-4C77-B5BE-7AD450B4C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D2C3E-9D19-4069-ABAB-D4060B592E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DB29A-B558-42AC-9041-70A6C797D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F942CF-B1DA-4AEB-AD08-3EDC1C71F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552AA9-37F2-4EF5-9652-C9233C1BD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19818-BC68-45CC-8A72-686A4628F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10D31-C8C2-428B-B3EC-4ED91AE88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16C53-273D-46AA-BAB7-D69BA7870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fld id="{E8B07A81-D3D2-4364-A60C-0C5D8DBFC0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Osaka" pitchFamily="-106" charset="-128"/>
          <a:cs typeface="Osaka" pitchFamily="-10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533400" y="685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>
                <a:solidFill>
                  <a:srgbClr val="000061"/>
                </a:solidFill>
                <a:latin typeface="+mj-lt"/>
                <a:ea typeface="Osaka" charset="-128"/>
              </a:rPr>
              <a:t>Goals of this workshop</a:t>
            </a:r>
            <a:endParaRPr lang="en-US" sz="4400" dirty="0">
              <a:solidFill>
                <a:srgbClr val="000061"/>
              </a:solidFill>
              <a:latin typeface="+mj-lt"/>
              <a:ea typeface="Osaka" charset="-128"/>
            </a:endParaRP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838200" y="2057400"/>
            <a:ext cx="7543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You should:</a:t>
            </a:r>
            <a:endParaRPr lang="en-US" b="1" dirty="0">
              <a:solidFill>
                <a:srgbClr val="000061"/>
              </a:solidFill>
              <a:latin typeface="+mj-lt"/>
              <a:cs typeface="Helvetica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 Have a basic </a:t>
            </a:r>
            <a:r>
              <a:rPr lang="en-US" b="1" dirty="0">
                <a:solidFill>
                  <a:srgbClr val="000061"/>
                </a:solidFill>
                <a:latin typeface="+mj-lt"/>
                <a:cs typeface="Helvetica" charset="0"/>
              </a:rPr>
              <a:t>understanding of </a:t>
            </a:r>
            <a:r>
              <a:rPr lang="en-US" b="1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Bayes</a:t>
            </a:r>
            <a:r>
              <a:rPr lang="en-US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 theorem 	and Bayesian inference.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 Write and implement simple models and 	understand range of possible extensions.</a:t>
            </a:r>
            <a:endParaRPr lang="en-US" b="1" dirty="0">
              <a:solidFill>
                <a:srgbClr val="000061"/>
              </a:solidFill>
              <a:latin typeface="+mj-lt"/>
              <a:cs typeface="Helvetica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000061"/>
                </a:solidFill>
                <a:latin typeface="+mj-lt"/>
                <a:cs typeface="Helvetica" charset="0"/>
              </a:rPr>
              <a:t> Be able to interpret work (talks and articles) that 	</a:t>
            </a:r>
            <a:r>
              <a:rPr lang="en-US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use a Bayesian approach</a:t>
            </a:r>
            <a:r>
              <a:rPr lang="en-US" b="1" dirty="0">
                <a:solidFill>
                  <a:srgbClr val="000061"/>
                </a:solidFill>
                <a:latin typeface="+mj-lt"/>
                <a:cs typeface="Helvetica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 dirty="0">
                <a:solidFill>
                  <a:srgbClr val="000061"/>
                </a:solidFill>
                <a:latin typeface="+mj-lt"/>
                <a:cs typeface="Helvetica" charset="0"/>
              </a:rPr>
              <a:t> Have </a:t>
            </a:r>
            <a:r>
              <a:rPr lang="en-US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vocabulary to </a:t>
            </a:r>
            <a:r>
              <a:rPr lang="en-US" b="1" dirty="0">
                <a:solidFill>
                  <a:srgbClr val="000061"/>
                </a:solidFill>
                <a:latin typeface="+mj-lt"/>
                <a:cs typeface="Helvetica" charset="0"/>
              </a:rPr>
              <a:t>pursue further </a:t>
            </a:r>
            <a:r>
              <a:rPr lang="en-US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study.</a:t>
            </a:r>
            <a:endParaRPr lang="en-US" b="1" dirty="0">
              <a:solidFill>
                <a:srgbClr val="000061"/>
              </a:solidFill>
              <a:latin typeface="+mj-lt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 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P(+/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* P(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</a:t>
            </a:r>
          </a:p>
          <a:p>
            <a:pPr algn="ctr"/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	 P(+)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 dirty="0" smtClean="0">
                <a:solidFill>
                  <a:srgbClr val="000061"/>
                </a:solidFill>
                <a:cs typeface="Helvetica" charset="0"/>
              </a:rPr>
              <a:t>What is the probability that you have TB, given that you tested positive?</a:t>
            </a:r>
          </a:p>
          <a:p>
            <a:endParaRPr lang="en-US" sz="2800" b="1" u="sng" dirty="0" smtClean="0">
              <a:solidFill>
                <a:srgbClr val="000061"/>
              </a:solidFill>
              <a:cs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262497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0.01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0.95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P(-/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)= 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uninf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P(+) =0.059</a:t>
            </a:r>
          </a:p>
          <a:p>
            <a:endParaRPr lang="en-US" dirty="0" smtClean="0">
              <a:solidFill>
                <a:srgbClr val="000061"/>
              </a:solidFill>
              <a:latin typeface="+mj-lt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3124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 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0.95* 0.01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 =  0.161</a:t>
            </a:r>
          </a:p>
          <a:p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        0.059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u="sng" dirty="0" smtClean="0">
                <a:solidFill>
                  <a:srgbClr val="000061"/>
                </a:solidFill>
                <a:cs typeface="Helvetica" charset="0"/>
              </a:rPr>
              <a:t>What is the probability that you have TB, given that you tested positive?</a:t>
            </a:r>
          </a:p>
          <a:p>
            <a:endParaRPr lang="en-US" sz="2800" b="1" u="sng" dirty="0" smtClean="0">
              <a:solidFill>
                <a:srgbClr val="000061"/>
              </a:solidFill>
              <a:cs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0.01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0.95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P(-/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)= 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uninf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P(+) =0.059</a:t>
            </a:r>
          </a:p>
          <a:p>
            <a:endParaRPr lang="en-US" dirty="0" smtClean="0">
              <a:solidFill>
                <a:srgbClr val="000061"/>
              </a:solidFill>
              <a:latin typeface="+mj-lt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1531203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sz="2800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sz="28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= 16%</a:t>
            </a:r>
          </a:p>
          <a:p>
            <a:pPr algn="ctr"/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u="sng" dirty="0" smtClean="0">
                <a:solidFill>
                  <a:srgbClr val="000061"/>
                </a:solidFill>
                <a:cs typeface="Helvetica" charset="0"/>
              </a:rPr>
              <a:t>What is the probability that you have TB, given that you tested positive?</a:t>
            </a:r>
          </a:p>
          <a:p>
            <a:endParaRPr lang="en-US" sz="2800" b="1" u="sng" dirty="0" smtClean="0">
              <a:solidFill>
                <a:srgbClr val="000061"/>
              </a:solidFill>
              <a:cs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43840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0.01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0.95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P(-/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)= 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uninf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P(+) =0.059</a:t>
            </a:r>
          </a:p>
          <a:p>
            <a:endParaRPr lang="en-US" dirty="0" smtClean="0">
              <a:solidFill>
                <a:srgbClr val="000061"/>
              </a:solidFill>
              <a:latin typeface="+mj-lt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1531203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sz="2800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sz="28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= 16%</a:t>
            </a:r>
          </a:p>
          <a:p>
            <a:pPr algn="ctr"/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361505"/>
            <a:ext cx="4357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About 5/100 test positive by accident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 flipV="1">
            <a:off x="2286000" y="3551380"/>
            <a:ext cx="304800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133600" y="2500193"/>
            <a:ext cx="4129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1/100 test positive and are positive</a:t>
            </a:r>
            <a:endParaRPr lang="en-US" sz="2000" dirty="0"/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 bwMode="auto">
          <a:xfrm flipH="1" flipV="1">
            <a:off x="1828800" y="2690068"/>
            <a:ext cx="304800" cy="10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19201" y="4719935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 6 + tests, only 1/6 (16.7%) is actually infected.</a:t>
            </a:r>
          </a:p>
          <a:p>
            <a:r>
              <a:rPr lang="en-US" sz="2000" dirty="0" smtClean="0"/>
              <a:t>[Testing + (new data) made you 16%  more likely to have TB than you were before the test.]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04800" y="533400"/>
            <a:ext cx="8534400" cy="75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algn="ctr"/>
            <a:r>
              <a:rPr lang="en-US" sz="28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A Bayesian Analysis uses probability theory (Bayes Theorem) to generate probabilistic inference</a:t>
            </a:r>
            <a:endParaRPr lang="en-US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algn="ctr"/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algn="ctr"/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l-GR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 </a:t>
            </a:r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/y) = </a:t>
            </a:r>
            <a:r>
              <a:rPr lang="en-US" sz="2000" b="1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P(y/</a:t>
            </a:r>
            <a:r>
              <a:rPr lang="el-GR" sz="2000" b="1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</a:t>
            </a:r>
            <a:r>
              <a:rPr lang="en-US" sz="2000" b="1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)P(</a:t>
            </a:r>
            <a:r>
              <a:rPr lang="el-GR" sz="2000" b="1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</a:t>
            </a:r>
            <a:r>
              <a:rPr lang="en-US" sz="2000" b="1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</a:t>
            </a:r>
          </a:p>
          <a:p>
            <a:pPr algn="ctr"/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P(y)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	</a:t>
            </a:r>
          </a:p>
          <a:p>
            <a:pPr algn="ctr"/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The posterior distribution (P(</a:t>
            </a:r>
            <a:r>
              <a:rPr lang="el-GR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 </a:t>
            </a:r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/y) 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describes the probability model or parameter value </a:t>
            </a:r>
            <a:r>
              <a:rPr lang="el-GR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given the data y.</a:t>
            </a:r>
          </a:p>
          <a:p>
            <a:endParaRPr lang="en-US" sz="2000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P(y/</a:t>
            </a:r>
            <a:r>
              <a:rPr lang="el-GR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ϴ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) = likelihood, a base for most statistic paradigms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l-GR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) = prior, background understanding of model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P(y) = marginal likelihood, a normalizing constant to ensure posterior sums to 1. </a:t>
            </a:r>
          </a:p>
          <a:p>
            <a:pPr algn="ctr"/>
            <a:endParaRPr lang="en-US" sz="2000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algn="ctr"/>
            <a:endParaRPr lang="en-US" sz="2000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algn="ctr"/>
            <a:endParaRPr lang="en-US" sz="2000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33400" y="3394075"/>
            <a:ext cx="8153400" cy="2244725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Then, </a:t>
            </a:r>
          </a:p>
          <a:p>
            <a:r>
              <a:rPr lang="en-US" sz="2000" dirty="0" smtClean="0"/>
              <a:t>P(A|B) P(B) = P(A,B)</a:t>
            </a:r>
          </a:p>
          <a:p>
            <a:r>
              <a:rPr lang="en-US" sz="2000" dirty="0" smtClean="0"/>
              <a:t>and</a:t>
            </a:r>
          </a:p>
          <a:p>
            <a:r>
              <a:rPr lang="en-US" sz="2000" dirty="0" smtClean="0"/>
              <a:t>P(B|A) P(A) = P(A,B)</a:t>
            </a:r>
          </a:p>
          <a:p>
            <a:endParaRPr lang="en-US" sz="2000" dirty="0" smtClean="0"/>
          </a:p>
          <a:p>
            <a:r>
              <a:rPr lang="en-US" sz="2000" dirty="0" smtClean="0"/>
              <a:t>It follows that: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zh-CN" altLang="en-US" sz="2000" b="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graphicFrame>
        <p:nvGraphicFramePr>
          <p:cNvPr id="4" name="Object 30"/>
          <p:cNvGraphicFramePr>
            <a:graphicFrameLocks noChangeAspect="1"/>
          </p:cNvGraphicFramePr>
          <p:nvPr/>
        </p:nvGraphicFramePr>
        <p:xfrm>
          <a:off x="3048000" y="4857750"/>
          <a:ext cx="4648200" cy="857250"/>
        </p:xfrm>
        <a:graphic>
          <a:graphicData uri="http://schemas.openxmlformats.org/presentationml/2006/ole">
            <p:oleObj spid="_x0000_s1026" name="Equation" r:id="rId3" imgW="2273040" imgH="419040" progId="Equation.3">
              <p:embed/>
            </p:oleObj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947678"/>
            <a:ext cx="6172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For events A and B, </a:t>
            </a:r>
          </a:p>
          <a:p>
            <a:pPr lvl="0" eaLnBrk="1" hangingPunct="1"/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Pr(A,B) stands for the </a:t>
            </a:r>
            <a:r>
              <a:rPr lang="en-US" sz="2000" b="1" dirty="0" smtClean="0">
                <a:ea typeface="Times New Roman" pitchFamily="18" charset="0"/>
                <a:cs typeface="Times New Roman" pitchFamily="18" charset="0"/>
              </a:rPr>
              <a:t>joint probability</a:t>
            </a: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that both events happen.</a:t>
            </a:r>
          </a:p>
          <a:p>
            <a:pPr lvl="0" eaLnBrk="1" hangingPunct="1"/>
            <a:r>
              <a:rPr lang="en-US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Pr(A|B) is the </a:t>
            </a:r>
            <a:r>
              <a:rPr lang="en-US" sz="20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conditional probability </a:t>
            </a:r>
            <a:r>
              <a:rPr lang="en-US" sz="2000" dirty="0" smtClean="0">
                <a:latin typeface="+mj-lt"/>
                <a:ea typeface="Times New Roman" pitchFamily="18" charset="0"/>
                <a:cs typeface="Times New Roman" pitchFamily="18" charset="0"/>
              </a:rPr>
              <a:t>that A happens given that B has occurred.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If two events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A and B are independent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			Pr(A,B) = Pr(A)Pr(B)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0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Some Probability Theory</a:t>
            </a:r>
            <a:endParaRPr lang="en-US" sz="40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 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P(+/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* P(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</a:t>
            </a:r>
          </a:p>
          <a:p>
            <a:pPr algn="ctr"/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	 P(+)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 dirty="0" smtClean="0">
                <a:solidFill>
                  <a:srgbClr val="000061"/>
                </a:solidFill>
                <a:cs typeface="Helvetica" charset="0"/>
              </a:rPr>
              <a:t>What is the probability that you have TB, given that you tested positive?</a:t>
            </a:r>
          </a:p>
          <a:p>
            <a:endParaRPr lang="en-US" sz="2800" b="1" u="sng" dirty="0" smtClean="0">
              <a:solidFill>
                <a:srgbClr val="000061"/>
              </a:solidFill>
              <a:cs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71452"/>
            <a:ext cx="7239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0.50  == </a:t>
            </a:r>
            <a:r>
              <a:rPr lang="en-US" sz="2000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An objective (‘</a:t>
            </a:r>
            <a:r>
              <a:rPr lang="en-US" sz="2000" b="1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noninformative</a:t>
            </a:r>
            <a:r>
              <a:rPr lang="en-US" sz="2000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’) prior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0.95  </a:t>
            </a:r>
            <a:endParaRPr lang="en-US" sz="2000" b="1" dirty="0" smtClean="0">
              <a:solidFill>
                <a:srgbClr val="000061"/>
              </a:solidFill>
              <a:latin typeface="+mj-lt"/>
              <a:cs typeface="Helvetica" charset="0"/>
            </a:endParaRP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P(-/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)= 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20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uninf</a:t>
            </a:r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=0.05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P(+) =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=(0.95*0.50) + (0.05*0.99) = 0.50</a:t>
            </a:r>
          </a:p>
          <a:p>
            <a:endParaRPr lang="en-US" dirty="0" smtClean="0">
              <a:solidFill>
                <a:srgbClr val="000061"/>
              </a:solidFill>
              <a:latin typeface="+mj-lt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 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P(+/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* P(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</a:t>
            </a:r>
          </a:p>
          <a:p>
            <a:pPr algn="ctr"/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	 P(+)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 dirty="0" smtClean="0">
                <a:solidFill>
                  <a:srgbClr val="000061"/>
                </a:solidFill>
                <a:cs typeface="Helvetica" charset="0"/>
              </a:rPr>
              <a:t>What is the probability that you have TB, given that you tested positive?</a:t>
            </a:r>
          </a:p>
          <a:p>
            <a:endParaRPr lang="en-US" sz="2800" b="1" u="sng" dirty="0" smtClean="0">
              <a:solidFill>
                <a:srgbClr val="000061"/>
              </a:solidFill>
              <a:cs typeface="Helvetica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571452"/>
            <a:ext cx="7239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P(</a:t>
            </a:r>
            <a:r>
              <a:rPr lang="en-US" sz="18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0.50  == </a:t>
            </a:r>
            <a:r>
              <a:rPr lang="en-US" sz="1800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An objective (‘</a:t>
            </a:r>
            <a:r>
              <a:rPr lang="en-US" sz="1800" b="1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noninformative</a:t>
            </a:r>
            <a:r>
              <a:rPr lang="en-US" sz="1800" b="1" dirty="0" smtClean="0">
                <a:solidFill>
                  <a:srgbClr val="000061"/>
                </a:solidFill>
                <a:latin typeface="+mj-lt"/>
                <a:cs typeface="Helvetica" charset="0"/>
              </a:rPr>
              <a:t>’) prior</a:t>
            </a:r>
          </a:p>
          <a:p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18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 0.95  </a:t>
            </a:r>
            <a:endParaRPr lang="en-US" sz="1800" b="1" dirty="0" smtClean="0">
              <a:solidFill>
                <a:srgbClr val="000061"/>
              </a:solidFill>
              <a:latin typeface="+mj-lt"/>
              <a:cs typeface="Helvetica" charset="0"/>
            </a:endParaRPr>
          </a:p>
          <a:p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P(-/</a:t>
            </a:r>
            <a:r>
              <a:rPr lang="en-US" sz="18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Inf</a:t>
            </a:r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)= 0.05</a:t>
            </a:r>
          </a:p>
          <a:p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P(+/</a:t>
            </a:r>
            <a:r>
              <a:rPr lang="en-US" sz="1800" dirty="0" err="1" smtClean="0">
                <a:solidFill>
                  <a:srgbClr val="000061"/>
                </a:solidFill>
                <a:latin typeface="+mj-lt"/>
                <a:cs typeface="Helvetica" charset="0"/>
              </a:rPr>
              <a:t>uninf</a:t>
            </a:r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) =0.05</a:t>
            </a:r>
          </a:p>
          <a:p>
            <a:r>
              <a:rPr lang="en-US" sz="1800" dirty="0" smtClean="0">
                <a:solidFill>
                  <a:srgbClr val="000061"/>
                </a:solidFill>
                <a:latin typeface="+mj-lt"/>
                <a:cs typeface="Helvetica" charset="0"/>
              </a:rPr>
              <a:t>P(+) =</a:t>
            </a:r>
            <a:r>
              <a:rPr lang="en-US" sz="18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=(0.95*0.50) + (0.05*0.99) = 0.50</a:t>
            </a:r>
          </a:p>
          <a:p>
            <a:endParaRPr lang="en-US" dirty="0" smtClean="0">
              <a:solidFill>
                <a:srgbClr val="000061"/>
              </a:solidFill>
              <a:latin typeface="+mj-lt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43200" y="43434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 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0.95* 0.05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 =  0.95</a:t>
            </a:r>
          </a:p>
          <a:p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        0.50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5569803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*using an uninformative prior just returns the likelihood value, based on an initial belief that 50% people are infected.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09600"/>
          <a:ext cx="8686800" cy="453792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676400"/>
                <a:gridCol w="3124200"/>
                <a:gridCol w="3886200"/>
              </a:tblGrid>
              <a:tr h="34838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Frequentist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Bayesian</a:t>
                      </a:r>
                      <a:endParaRPr lang="en-US" b="1" dirty="0"/>
                    </a:p>
                  </a:txBody>
                  <a:tcPr/>
                </a:tc>
              </a:tr>
              <a:tr h="12395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Probability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Long-run relative frequency with which an event occurs in many repeated trials.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 of one’s degree of uncertainty about an event. 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004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Inference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 the probability of the observed data, or data more extreme, given the hypothesized model (H0)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Evaluating the probability of a hypothesized model given observed data </a:t>
                      </a:r>
                    </a:p>
                  </a:txBody>
                  <a:tcPr/>
                </a:tc>
              </a:tr>
              <a:tr h="16321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Measure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95% Confidence Interval will include the fixed parameter in 95% of the trials under the null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95% Credibility Interval contains the parameter with a probability of 0.95. 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28600" y="2286000"/>
            <a:ext cx="8686800" cy="2895600"/>
            <a:chOff x="609600" y="1371600"/>
            <a:chExt cx="8153400" cy="2895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609600" y="1371600"/>
              <a:ext cx="8153400" cy="2895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447800"/>
              <a:ext cx="8077200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The </a:t>
              </a:r>
              <a:r>
                <a:rPr lang="en-US" dirty="0" err="1" smtClean="0"/>
                <a:t>Frequentist</a:t>
              </a:r>
              <a:r>
                <a:rPr lang="en-US" dirty="0" smtClean="0"/>
                <a:t> definition of probability only </a:t>
              </a:r>
              <a:r>
                <a:rPr lang="en-US" dirty="0"/>
                <a:t>applies to inherently repeatable events, e.g., </a:t>
              </a:r>
              <a:r>
                <a:rPr lang="en-US" dirty="0" smtClean="0"/>
                <a:t>from the </a:t>
              </a:r>
              <a:r>
                <a:rPr lang="en-US" dirty="0"/>
                <a:t>vantage point </a:t>
              </a:r>
              <a:r>
                <a:rPr lang="en-US" dirty="0" smtClean="0"/>
                <a:t>2013, </a:t>
              </a:r>
              <a:r>
                <a:rPr lang="en-US" dirty="0"/>
                <a:t>PF (the Republicans will win </a:t>
              </a:r>
              <a:r>
                <a:rPr lang="en-US" dirty="0" smtClean="0"/>
                <a:t>the White </a:t>
              </a:r>
              <a:r>
                <a:rPr lang="en-US" dirty="0"/>
                <a:t>House again in </a:t>
              </a:r>
              <a:r>
                <a:rPr lang="en-US" dirty="0" smtClean="0"/>
                <a:t>2016) </a:t>
              </a:r>
              <a:r>
                <a:rPr lang="en-US" dirty="0"/>
                <a:t>is (strictly speaking) </a:t>
              </a:r>
              <a:r>
                <a:rPr lang="en-US" dirty="0" smtClean="0"/>
                <a:t>undefined.</a:t>
              </a:r>
            </a:p>
            <a:p>
              <a:endParaRPr lang="en-US" dirty="0"/>
            </a:p>
            <a:p>
              <a:r>
                <a:rPr lang="en-US" dirty="0"/>
                <a:t>All forms of uncertainty are in principle </a:t>
              </a:r>
              <a:r>
                <a:rPr lang="en-US" dirty="0" smtClean="0"/>
                <a:t>quantifiable within the Bayesian definition.</a:t>
              </a:r>
              <a:endParaRPr lang="en-US" dirty="0"/>
            </a:p>
            <a:p>
              <a:endParaRPr lang="en-US" dirty="0"/>
            </a:p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609600"/>
          <a:ext cx="8686800" cy="453792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676400"/>
                <a:gridCol w="3124200"/>
                <a:gridCol w="3886200"/>
              </a:tblGrid>
              <a:tr h="34838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Frequentist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Bayesian</a:t>
                      </a:r>
                      <a:endParaRPr lang="en-US" b="1" dirty="0"/>
                    </a:p>
                  </a:txBody>
                  <a:tcPr/>
                </a:tc>
              </a:tr>
              <a:tr h="123951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Probability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Long-run relative frequency with which an event occurs in many repeated trials.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 of one’s degree of uncertainty about an event. 	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0047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Inference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Evaluate the probability of the observed data, or data more extreme, given the hypothesized model (H0)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Evaluating the probability of a hypothesized model given observed data </a:t>
                      </a:r>
                    </a:p>
                  </a:txBody>
                  <a:tcPr/>
                </a:tc>
              </a:tr>
              <a:tr h="16321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Measure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95% Confidence Interval will include the fixed parameter in 95% of the trials under the null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95% Credibility Interval contains the parameter with a probability of 0.95.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9338" y="101600"/>
            <a:ext cx="7180262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Bayesian Model framework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638800" y="1447800"/>
            <a:ext cx="2932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Posterior Probability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143000" y="1447800"/>
            <a:ext cx="1590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Prior	*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468509" y="1447800"/>
            <a:ext cx="31702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Likelihood (DATA)  ~</a:t>
            </a:r>
            <a:endParaRPr lang="en-US" sz="2400" b="1" dirty="0"/>
          </a:p>
        </p:txBody>
      </p:sp>
      <p:sp>
        <p:nvSpPr>
          <p:cNvPr id="12" name="Freeform 11"/>
          <p:cNvSpPr/>
          <p:nvPr/>
        </p:nvSpPr>
        <p:spPr bwMode="auto">
          <a:xfrm>
            <a:off x="3845448" y="2829022"/>
            <a:ext cx="464696" cy="1266668"/>
          </a:xfrm>
          <a:custGeom>
            <a:avLst/>
            <a:gdLst>
              <a:gd name="connsiteX0" fmla="*/ 0 w 464696"/>
              <a:gd name="connsiteY0" fmla="*/ 1266668 h 1266668"/>
              <a:gd name="connsiteX1" fmla="*/ 254833 w 464696"/>
              <a:gd name="connsiteY1" fmla="*/ 7495 h 1266668"/>
              <a:gd name="connsiteX2" fmla="*/ 464696 w 464696"/>
              <a:gd name="connsiteY2" fmla="*/ 1221698 h 1266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696" h="1266668">
                <a:moveTo>
                  <a:pt x="0" y="1266668"/>
                </a:moveTo>
                <a:cubicBezTo>
                  <a:pt x="88692" y="640829"/>
                  <a:pt x="177384" y="14990"/>
                  <a:pt x="254833" y="7495"/>
                </a:cubicBezTo>
                <a:cubicBezTo>
                  <a:pt x="332282" y="0"/>
                  <a:pt x="398489" y="610849"/>
                  <a:pt x="464696" y="122169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Freeform 12"/>
          <p:cNvSpPr/>
          <p:nvPr/>
        </p:nvSpPr>
        <p:spPr bwMode="auto">
          <a:xfrm rot="21344437">
            <a:off x="3540648" y="2952690"/>
            <a:ext cx="3276600" cy="1219200"/>
          </a:xfrm>
          <a:custGeom>
            <a:avLst/>
            <a:gdLst>
              <a:gd name="connsiteX0" fmla="*/ 0 w 3102964"/>
              <a:gd name="connsiteY0" fmla="*/ 1126761 h 1381593"/>
              <a:gd name="connsiteX1" fmla="*/ 884419 w 3102964"/>
              <a:gd name="connsiteY1" fmla="*/ 2498 h 1381593"/>
              <a:gd name="connsiteX2" fmla="*/ 1738859 w 3102964"/>
              <a:gd name="connsiteY2" fmla="*/ 1141751 h 1381593"/>
              <a:gd name="connsiteX3" fmla="*/ 3102964 w 3102964"/>
              <a:gd name="connsiteY3" fmla="*/ 1381593 h 1381593"/>
              <a:gd name="connsiteX4" fmla="*/ 3102964 w 3102964"/>
              <a:gd name="connsiteY4" fmla="*/ 1381593 h 1381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2964" h="1381593">
                <a:moveTo>
                  <a:pt x="0" y="1126761"/>
                </a:moveTo>
                <a:cubicBezTo>
                  <a:pt x="297304" y="563380"/>
                  <a:pt x="594609" y="0"/>
                  <a:pt x="884419" y="2498"/>
                </a:cubicBezTo>
                <a:cubicBezTo>
                  <a:pt x="1174229" y="4996"/>
                  <a:pt x="1369102" y="911902"/>
                  <a:pt x="1738859" y="1141751"/>
                </a:cubicBezTo>
                <a:cubicBezTo>
                  <a:pt x="2108617" y="1371600"/>
                  <a:pt x="3102964" y="1381593"/>
                  <a:pt x="3102964" y="1381593"/>
                </a:cubicBezTo>
                <a:lnTo>
                  <a:pt x="3102964" y="138159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702448" y="4114800"/>
            <a:ext cx="3657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730170" y="4171890"/>
            <a:ext cx="72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l-GR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26448" y="3486090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P(y/</a:t>
            </a:r>
            <a:r>
              <a:rPr lang="el-GR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590800" y="3962400"/>
            <a:ext cx="5334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9800" y="3886200"/>
            <a:ext cx="83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765800" y="4127500"/>
            <a:ext cx="457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14400"/>
            <a:ext cx="650049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solidFill>
                  <a:srgbClr val="002060"/>
                </a:solidFill>
              </a:rPr>
              <a:t>Frequentist</a:t>
            </a:r>
            <a:r>
              <a:rPr lang="en-US" dirty="0" smtClean="0">
                <a:solidFill>
                  <a:srgbClr val="002060"/>
                </a:solidFill>
              </a:rPr>
              <a:t>			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How likely are these data given model M?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u="sng" dirty="0" smtClean="0">
                <a:solidFill>
                  <a:srgbClr val="002060"/>
                </a:solidFill>
              </a:rPr>
              <a:t>Bayesian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What is probability of model M given the data?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9338" y="101600"/>
            <a:ext cx="7180262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Bayesian Model framework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638800" y="1447800"/>
            <a:ext cx="2932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Posterior Probability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143000" y="1447800"/>
            <a:ext cx="1590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Prior	*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468509" y="1447800"/>
            <a:ext cx="31702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Likelihood (DATA)  ~</a:t>
            </a:r>
            <a:endParaRPr lang="en-US" sz="2400" b="1" dirty="0"/>
          </a:p>
        </p:txBody>
      </p:sp>
      <p:grpSp>
        <p:nvGrpSpPr>
          <p:cNvPr id="2" name="Group 26"/>
          <p:cNvGrpSpPr/>
          <p:nvPr/>
        </p:nvGrpSpPr>
        <p:grpSpPr>
          <a:xfrm>
            <a:off x="2590800" y="2647890"/>
            <a:ext cx="4267200" cy="1924110"/>
            <a:chOff x="2057400" y="2495490"/>
            <a:chExt cx="4267200" cy="1924110"/>
          </a:xfrm>
        </p:grpSpPr>
        <p:sp>
          <p:nvSpPr>
            <p:cNvPr id="12" name="Freeform 11"/>
            <p:cNvSpPr/>
            <p:nvPr/>
          </p:nvSpPr>
          <p:spPr bwMode="auto">
            <a:xfrm>
              <a:off x="3312048" y="2676622"/>
              <a:ext cx="464696" cy="1266668"/>
            </a:xfrm>
            <a:custGeom>
              <a:avLst/>
              <a:gdLst>
                <a:gd name="connsiteX0" fmla="*/ 0 w 464696"/>
                <a:gd name="connsiteY0" fmla="*/ 1266668 h 1266668"/>
                <a:gd name="connsiteX1" fmla="*/ 254833 w 464696"/>
                <a:gd name="connsiteY1" fmla="*/ 7495 h 1266668"/>
                <a:gd name="connsiteX2" fmla="*/ 464696 w 464696"/>
                <a:gd name="connsiteY2" fmla="*/ 1221698 h 1266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64696" h="1266668">
                  <a:moveTo>
                    <a:pt x="0" y="1266668"/>
                  </a:moveTo>
                  <a:cubicBezTo>
                    <a:pt x="88692" y="640829"/>
                    <a:pt x="177384" y="14990"/>
                    <a:pt x="254833" y="7495"/>
                  </a:cubicBezTo>
                  <a:cubicBezTo>
                    <a:pt x="332282" y="0"/>
                    <a:pt x="398489" y="610849"/>
                    <a:pt x="464696" y="122169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 rot="21344437">
              <a:off x="3007248" y="2800290"/>
              <a:ext cx="3276600" cy="1219200"/>
            </a:xfrm>
            <a:custGeom>
              <a:avLst/>
              <a:gdLst>
                <a:gd name="connsiteX0" fmla="*/ 0 w 3102964"/>
                <a:gd name="connsiteY0" fmla="*/ 1126761 h 1381593"/>
                <a:gd name="connsiteX1" fmla="*/ 884419 w 3102964"/>
                <a:gd name="connsiteY1" fmla="*/ 2498 h 1381593"/>
                <a:gd name="connsiteX2" fmla="*/ 1738859 w 3102964"/>
                <a:gd name="connsiteY2" fmla="*/ 1141751 h 1381593"/>
                <a:gd name="connsiteX3" fmla="*/ 3102964 w 3102964"/>
                <a:gd name="connsiteY3" fmla="*/ 1381593 h 1381593"/>
                <a:gd name="connsiteX4" fmla="*/ 3102964 w 3102964"/>
                <a:gd name="connsiteY4" fmla="*/ 1381593 h 1381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2964" h="1381593">
                  <a:moveTo>
                    <a:pt x="0" y="1126761"/>
                  </a:moveTo>
                  <a:cubicBezTo>
                    <a:pt x="297304" y="563380"/>
                    <a:pt x="594609" y="0"/>
                    <a:pt x="884419" y="2498"/>
                  </a:cubicBezTo>
                  <a:cubicBezTo>
                    <a:pt x="1174229" y="4996"/>
                    <a:pt x="1369102" y="911902"/>
                    <a:pt x="1738859" y="1141751"/>
                  </a:cubicBezTo>
                  <a:cubicBezTo>
                    <a:pt x="2108617" y="1371600"/>
                    <a:pt x="3102964" y="1381593"/>
                    <a:pt x="3102964" y="1381593"/>
                  </a:cubicBezTo>
                  <a:lnTo>
                    <a:pt x="3102964" y="1381593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2321448" y="2724090"/>
              <a:ext cx="3164952" cy="1314138"/>
            </a:xfrm>
            <a:custGeom>
              <a:avLst/>
              <a:gdLst>
                <a:gd name="connsiteX0" fmla="*/ 0 w 3312826"/>
                <a:gd name="connsiteY0" fmla="*/ 1166734 h 1314138"/>
                <a:gd name="connsiteX1" fmla="*/ 554636 w 3312826"/>
                <a:gd name="connsiteY1" fmla="*/ 1121764 h 1314138"/>
                <a:gd name="connsiteX2" fmla="*/ 1484026 w 3312826"/>
                <a:gd name="connsiteY2" fmla="*/ 12492 h 1314138"/>
                <a:gd name="connsiteX3" fmla="*/ 2473377 w 3312826"/>
                <a:gd name="connsiteY3" fmla="*/ 1046813 h 1314138"/>
                <a:gd name="connsiteX4" fmla="*/ 3312826 w 3312826"/>
                <a:gd name="connsiteY4" fmla="*/ 1271666 h 1314138"/>
                <a:gd name="connsiteX5" fmla="*/ 3312826 w 3312826"/>
                <a:gd name="connsiteY5" fmla="*/ 1271666 h 1314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12826" h="1314138">
                  <a:moveTo>
                    <a:pt x="0" y="1166734"/>
                  </a:moveTo>
                  <a:cubicBezTo>
                    <a:pt x="153649" y="1240436"/>
                    <a:pt x="307298" y="1314138"/>
                    <a:pt x="554636" y="1121764"/>
                  </a:cubicBezTo>
                  <a:cubicBezTo>
                    <a:pt x="801974" y="929390"/>
                    <a:pt x="1164236" y="24984"/>
                    <a:pt x="1484026" y="12492"/>
                  </a:cubicBezTo>
                  <a:cubicBezTo>
                    <a:pt x="1803816" y="0"/>
                    <a:pt x="2168577" y="836951"/>
                    <a:pt x="2473377" y="1046813"/>
                  </a:cubicBezTo>
                  <a:cubicBezTo>
                    <a:pt x="2778177" y="1256675"/>
                    <a:pt x="3312826" y="1271666"/>
                    <a:pt x="3312826" y="1271666"/>
                  </a:cubicBezTo>
                  <a:lnTo>
                    <a:pt x="3312826" y="1271666"/>
                  </a:lnTo>
                </a:path>
              </a:pathLst>
            </a:custGeom>
            <a:noFill/>
            <a:ln w="158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>
              <a:off x="2169048" y="3962400"/>
              <a:ext cx="3657600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921648" y="2495490"/>
              <a:ext cx="1175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P(</a:t>
              </a:r>
              <a:r>
                <a:rPr lang="el-GR" b="1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ϴ</a:t>
              </a:r>
              <a:r>
                <a:rPr lang="en-US" b="1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/y</a:t>
              </a:r>
              <a:r>
                <a:rPr lang="en-US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 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96770" y="4019490"/>
              <a:ext cx="7248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P(</a:t>
              </a:r>
              <a:r>
                <a:rPr lang="el-GR" sz="2000" b="1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ϴ</a:t>
              </a:r>
              <a:r>
                <a:rPr lang="en-US" sz="2000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93048" y="3333690"/>
              <a:ext cx="9236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P(y/</a:t>
              </a:r>
              <a:r>
                <a:rPr lang="el-GR" sz="2000" b="1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ϴ</a:t>
              </a:r>
              <a:r>
                <a:rPr lang="en-US" sz="2000" dirty="0" smtClean="0">
                  <a:solidFill>
                    <a:srgbClr val="000061"/>
                  </a:solidFill>
                  <a:latin typeface="Helvetica" charset="0"/>
                  <a:cs typeface="Helvetica" charset="0"/>
                </a:rPr>
                <a:t>)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057400" y="3810000"/>
              <a:ext cx="533400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486400" y="3733800"/>
              <a:ext cx="838200" cy="2286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232400" y="3975100"/>
              <a:ext cx="457200" cy="152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9338" y="101600"/>
            <a:ext cx="7180262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600" b="1">
                <a:solidFill>
                  <a:schemeClr val="tx1"/>
                </a:solidFill>
              </a:rPr>
              <a:t>Bayesian Model framework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638800" y="1447800"/>
            <a:ext cx="29321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Posterior Probability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143000" y="1447800"/>
            <a:ext cx="1590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Prior	*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2468509" y="1447800"/>
            <a:ext cx="31702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Likelihood (DATA)  ~</a:t>
            </a:r>
            <a:endParaRPr lang="en-US" sz="2400" b="1" dirty="0"/>
          </a:p>
        </p:txBody>
      </p:sp>
      <p:sp>
        <p:nvSpPr>
          <p:cNvPr id="14" name="Freeform 13"/>
          <p:cNvSpPr/>
          <p:nvPr/>
        </p:nvSpPr>
        <p:spPr bwMode="auto">
          <a:xfrm>
            <a:off x="2854848" y="2876490"/>
            <a:ext cx="3164952" cy="1314138"/>
          </a:xfrm>
          <a:custGeom>
            <a:avLst/>
            <a:gdLst>
              <a:gd name="connsiteX0" fmla="*/ 0 w 3312826"/>
              <a:gd name="connsiteY0" fmla="*/ 1166734 h 1314138"/>
              <a:gd name="connsiteX1" fmla="*/ 554636 w 3312826"/>
              <a:gd name="connsiteY1" fmla="*/ 1121764 h 1314138"/>
              <a:gd name="connsiteX2" fmla="*/ 1484026 w 3312826"/>
              <a:gd name="connsiteY2" fmla="*/ 12492 h 1314138"/>
              <a:gd name="connsiteX3" fmla="*/ 2473377 w 3312826"/>
              <a:gd name="connsiteY3" fmla="*/ 1046813 h 1314138"/>
              <a:gd name="connsiteX4" fmla="*/ 3312826 w 3312826"/>
              <a:gd name="connsiteY4" fmla="*/ 1271666 h 1314138"/>
              <a:gd name="connsiteX5" fmla="*/ 3312826 w 3312826"/>
              <a:gd name="connsiteY5" fmla="*/ 1271666 h 1314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826" h="1314138">
                <a:moveTo>
                  <a:pt x="0" y="1166734"/>
                </a:moveTo>
                <a:cubicBezTo>
                  <a:pt x="153649" y="1240436"/>
                  <a:pt x="307298" y="1314138"/>
                  <a:pt x="554636" y="1121764"/>
                </a:cubicBezTo>
                <a:cubicBezTo>
                  <a:pt x="801974" y="929390"/>
                  <a:pt x="1164236" y="24984"/>
                  <a:pt x="1484026" y="12492"/>
                </a:cubicBezTo>
                <a:cubicBezTo>
                  <a:pt x="1803816" y="0"/>
                  <a:pt x="2168577" y="836951"/>
                  <a:pt x="2473377" y="1046813"/>
                </a:cubicBezTo>
                <a:cubicBezTo>
                  <a:pt x="2778177" y="1256675"/>
                  <a:pt x="3312826" y="1271666"/>
                  <a:pt x="3312826" y="1271666"/>
                </a:cubicBezTo>
                <a:lnTo>
                  <a:pt x="3312826" y="1271666"/>
                </a:lnTo>
              </a:path>
            </a:pathLst>
          </a:custGeom>
          <a:noFill/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702448" y="4114800"/>
            <a:ext cx="3657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810000" y="419100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l-GR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ϴ</a:t>
            </a: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/y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590800" y="3962400"/>
            <a:ext cx="5334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019800" y="3886200"/>
            <a:ext cx="8382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765800" y="4127500"/>
            <a:ext cx="457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3657600" y="31242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029200" y="31242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486400" y="2362200"/>
            <a:ext cx="33528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Mean</a:t>
            </a:r>
          </a:p>
          <a:p>
            <a:pPr algn="ctr" eaLnBrk="0" hangingPunct="0"/>
            <a:r>
              <a:rPr lang="en-US" b="1" dirty="0" smtClean="0"/>
              <a:t>95% CI</a:t>
            </a:r>
          </a:p>
          <a:p>
            <a:pPr algn="ctr" eaLnBrk="0" hangingPunct="0"/>
            <a:r>
              <a:rPr lang="en-US" b="1" dirty="0" smtClean="0"/>
              <a:t>Extremes</a:t>
            </a:r>
          </a:p>
          <a:p>
            <a:pPr algn="ctr" eaLnBrk="0" hangingPunct="0"/>
            <a:r>
              <a:rPr lang="en-US" sz="2400" b="1" dirty="0" smtClean="0"/>
              <a:t>...</a:t>
            </a:r>
          </a:p>
          <a:p>
            <a:pPr algn="ctr" eaLnBrk="0" hangingPunct="0"/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0" y="73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5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057400"/>
            <a:ext cx="3493310" cy="493819"/>
          </a:xfrm>
          <a:prstGeom prst="rect">
            <a:avLst/>
          </a:prstGeom>
          <a:noFill/>
        </p:spPr>
      </p:pic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0" y="86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0" y="1417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304800" y="273784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Data = Y (observations y</a:t>
            </a:r>
            <a:r>
              <a:rPr lang="en-US" sz="2000" baseline="-25000" dirty="0" smtClean="0"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…</a:t>
            </a:r>
            <a:r>
              <a:rPr lang="en-US" sz="2000" dirty="0" err="1" smtClean="0"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2000" baseline="-25000" dirty="0" err="1" smtClean="0"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eaLnBrk="1" hangingPunct="1"/>
            <a:r>
              <a:rPr lang="en-US" sz="2000" dirty="0" smtClean="0">
                <a:latin typeface="+mn-lt"/>
              </a:rPr>
              <a:t>Parameter =µ</a:t>
            </a:r>
          </a:p>
          <a:p>
            <a:pPr lvl="0" eaLnBrk="1" hangingPunct="1"/>
            <a:endParaRPr lang="en-US" sz="2000" dirty="0" smtClean="0">
              <a:latin typeface="+mn-lt"/>
            </a:endParaRPr>
          </a:p>
          <a:p>
            <a:pPr eaLnBrk="1" hangingPunct="1"/>
            <a:r>
              <a:rPr lang="en-US" sz="2000" dirty="0" smtClean="0">
                <a:latin typeface="+mn-lt"/>
              </a:rPr>
              <a:t>Likelihood for observation </a:t>
            </a:r>
            <a:r>
              <a:rPr lang="en-US" sz="2000" i="1" dirty="0" smtClean="0">
                <a:latin typeface="+mn-lt"/>
              </a:rPr>
              <a:t>y</a:t>
            </a:r>
            <a:r>
              <a:rPr lang="en-US" sz="2000" dirty="0" smtClean="0">
                <a:latin typeface="+mn-lt"/>
              </a:rPr>
              <a:t> for a normal sampling distribution:</a:t>
            </a:r>
          </a:p>
          <a:p>
            <a:pPr lvl="0" eaLnBrk="1" hangingPunct="1"/>
            <a:r>
              <a:rPr lang="en-US" sz="2000" dirty="0" smtClean="0">
                <a:latin typeface="+mn-lt"/>
              </a:rPr>
              <a:t> 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09600" y="1657290"/>
            <a:ext cx="1941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n-lt"/>
              </a:rPr>
              <a:t>y ~ Norm (µ,</a:t>
            </a:r>
            <a:r>
              <a:rPr lang="el-GR" sz="2000" dirty="0" smtClean="0">
                <a:latin typeface="+mn-lt"/>
              </a:rPr>
              <a:t>σ</a:t>
            </a:r>
            <a:r>
              <a:rPr lang="en-US" sz="2000" baseline="30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0" y="411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0" y="73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5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057400"/>
            <a:ext cx="3493310" cy="493819"/>
          </a:xfrm>
          <a:prstGeom prst="rect">
            <a:avLst/>
          </a:prstGeom>
          <a:noFill/>
        </p:spPr>
      </p:pic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0" y="86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0" y="1417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304800" y="273784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Data = Y (observations y</a:t>
            </a:r>
            <a:r>
              <a:rPr kumimoji="0" lang="en-US" sz="20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y</a:t>
            </a:r>
            <a:r>
              <a:rPr kumimoji="0" lang="en-US" sz="200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eaLnBrk="1" hangingPunct="1"/>
            <a:r>
              <a:rPr lang="en-US" sz="2000" dirty="0" smtClean="0">
                <a:latin typeface="+mn-lt"/>
              </a:rPr>
              <a:t>Parameter =µ</a:t>
            </a:r>
          </a:p>
          <a:p>
            <a:pPr lvl="0" eaLnBrk="1" hangingPunct="1"/>
            <a:endParaRPr lang="en-US" sz="2000" dirty="0" smtClean="0">
              <a:latin typeface="+mn-lt"/>
            </a:endParaRPr>
          </a:p>
          <a:p>
            <a:pPr eaLnBrk="1" hangingPunct="1"/>
            <a:r>
              <a:rPr lang="en-US" sz="2000" dirty="0" smtClean="0">
                <a:latin typeface="+mn-lt"/>
              </a:rPr>
              <a:t>Likelihood for observation </a:t>
            </a:r>
            <a:r>
              <a:rPr lang="en-US" sz="2000" i="1" dirty="0" smtClean="0">
                <a:latin typeface="+mn-lt"/>
              </a:rPr>
              <a:t>y</a:t>
            </a:r>
            <a:r>
              <a:rPr lang="en-US" sz="2000" dirty="0" smtClean="0">
                <a:latin typeface="+mn-lt"/>
              </a:rPr>
              <a:t> for a normal sampling distribution:</a:t>
            </a:r>
          </a:p>
          <a:p>
            <a:pPr lvl="0" eaLnBrk="1" hangingPunct="1"/>
            <a:r>
              <a:rPr lang="en-US" sz="2000" dirty="0" smtClean="0">
                <a:latin typeface="+mn-lt"/>
              </a:rPr>
              <a:t> 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09600" y="1657290"/>
            <a:ext cx="1941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n-lt"/>
              </a:rPr>
              <a:t>y ~ Norm (µ,</a:t>
            </a:r>
            <a:r>
              <a:rPr lang="el-GR" sz="2000" dirty="0" smtClean="0">
                <a:latin typeface="+mn-lt"/>
              </a:rPr>
              <a:t>σ</a:t>
            </a:r>
            <a:r>
              <a:rPr lang="en-US" sz="2000" baseline="30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9600" y="2819400"/>
            <a:ext cx="19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n-lt"/>
              </a:rPr>
              <a:t>µ ~ Norm (µ,</a:t>
            </a:r>
            <a:r>
              <a:rPr lang="el-GR" sz="2000" dirty="0" smtClean="0">
                <a:latin typeface="+mn-lt"/>
              </a:rPr>
              <a:t>τ</a:t>
            </a:r>
            <a:r>
              <a:rPr lang="en-US" sz="2000" baseline="30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3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352800"/>
            <a:ext cx="2615411" cy="493819"/>
          </a:xfrm>
          <a:prstGeom prst="rect">
            <a:avLst/>
          </a:prstGeom>
          <a:noFill/>
        </p:spPr>
      </p:pic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0" y="411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0" y="73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5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905000"/>
            <a:ext cx="4571398" cy="646219"/>
          </a:xfrm>
          <a:prstGeom prst="rect">
            <a:avLst/>
          </a:prstGeom>
          <a:noFill/>
        </p:spPr>
      </p:pic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0" y="86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0" y="1417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304800" y="273784"/>
            <a:ext cx="8382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Data = Y</a:t>
            </a:r>
          </a:p>
          <a:p>
            <a:pPr lvl="0" eaLnBrk="1" hangingPunct="1"/>
            <a:r>
              <a:rPr lang="en-US" sz="2000" dirty="0" smtClean="0">
                <a:latin typeface="+mn-lt"/>
              </a:rPr>
              <a:t>Parameter =µ</a:t>
            </a:r>
          </a:p>
          <a:p>
            <a:pPr lvl="0" eaLnBrk="1" hangingPunct="1"/>
            <a:endParaRPr lang="en-US" sz="2000" dirty="0" smtClean="0">
              <a:latin typeface="+mn-lt"/>
            </a:endParaRPr>
          </a:p>
          <a:p>
            <a:pPr eaLnBrk="1" hangingPunct="1"/>
            <a:r>
              <a:rPr lang="en-US" sz="2000" dirty="0" smtClean="0">
                <a:latin typeface="+mn-lt"/>
              </a:rPr>
              <a:t>Likelihood for observation </a:t>
            </a:r>
            <a:r>
              <a:rPr lang="en-US" sz="2000" i="1" dirty="0" smtClean="0">
                <a:latin typeface="+mn-lt"/>
              </a:rPr>
              <a:t>y</a:t>
            </a:r>
            <a:r>
              <a:rPr lang="en-US" sz="2000" dirty="0" smtClean="0">
                <a:latin typeface="+mn-lt"/>
              </a:rPr>
              <a:t> for a normal sampling distribution:</a:t>
            </a:r>
          </a:p>
          <a:p>
            <a:pPr lvl="0" eaLnBrk="1" hangingPunct="1"/>
            <a:r>
              <a:rPr lang="en-US" sz="2000" dirty="0" smtClean="0">
                <a:latin typeface="+mn-lt"/>
              </a:rPr>
              <a:t> 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09600" y="1657290"/>
            <a:ext cx="1941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n-lt"/>
              </a:rPr>
              <a:t>y ~ Norm (µ,</a:t>
            </a:r>
            <a:r>
              <a:rPr lang="el-GR" sz="2000" dirty="0" smtClean="0">
                <a:latin typeface="+mn-lt"/>
              </a:rPr>
              <a:t>σ</a:t>
            </a:r>
            <a:r>
              <a:rPr lang="en-US" sz="2000" baseline="30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9600" y="2819400"/>
            <a:ext cx="19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+mn-lt"/>
              </a:rPr>
              <a:t>µ ~ Norm (µ,</a:t>
            </a:r>
            <a:r>
              <a:rPr lang="el-GR" sz="2000" dirty="0" smtClean="0">
                <a:latin typeface="+mn-lt"/>
              </a:rPr>
              <a:t>τ</a:t>
            </a:r>
            <a:r>
              <a:rPr lang="en-US" sz="2000" baseline="30000" dirty="0" smtClean="0">
                <a:latin typeface="+mn-lt"/>
              </a:rPr>
              <a:t>2</a:t>
            </a:r>
            <a:r>
              <a:rPr lang="en-US" sz="2000" dirty="0" smtClean="0">
                <a:latin typeface="+mn-lt"/>
              </a:rPr>
              <a:t>)</a:t>
            </a:r>
            <a:endParaRPr lang="en-US" sz="2000" dirty="0">
              <a:latin typeface="+mn-lt"/>
            </a:endParaRP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3" name="Picture 3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200400"/>
            <a:ext cx="3422567" cy="646219"/>
          </a:xfrm>
          <a:prstGeom prst="rect">
            <a:avLst/>
          </a:prstGeom>
          <a:noFill/>
        </p:spPr>
      </p:pic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0" y="411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6" name="Picture 3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399" y="4114801"/>
            <a:ext cx="3428995" cy="457200"/>
          </a:xfrm>
          <a:prstGeom prst="rect">
            <a:avLst/>
          </a:prstGeom>
          <a:noFill/>
        </p:spPr>
      </p:pic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80" name="Picture 4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5293" y="4800601"/>
            <a:ext cx="5237919" cy="6858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1965525" y="5710535"/>
            <a:ext cx="3597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P(µ|y,</a:t>
            </a:r>
            <a:r>
              <a:rPr lang="el-GR" dirty="0" smtClean="0"/>
              <a:t> σ</a:t>
            </a:r>
            <a:r>
              <a:rPr lang="en-US" dirty="0" smtClean="0"/>
              <a:t>, </a:t>
            </a:r>
            <a:r>
              <a:rPr lang="el-GR" dirty="0" smtClean="0"/>
              <a:t>τ</a:t>
            </a:r>
            <a:r>
              <a:rPr lang="en-US" dirty="0" smtClean="0"/>
              <a:t>) ~ Norm (µ,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2286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lang="en-US" dirty="0" smtClean="0">
                <a:latin typeface="+mn-lt"/>
                <a:ea typeface="Times New Roman" pitchFamily="18" charset="0"/>
                <a:cs typeface="Times New Roman" pitchFamily="18" charset="0"/>
              </a:rPr>
              <a:t>Data = Y (observations y</a:t>
            </a:r>
            <a:r>
              <a:rPr lang="en-US" baseline="-25000" dirty="0" smtClean="0">
                <a:latin typeface="+mn-lt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+mn-lt"/>
                <a:ea typeface="Times New Roman" pitchFamily="18" charset="0"/>
                <a:cs typeface="Times New Roman" pitchFamily="18" charset="0"/>
              </a:rPr>
              <a:t>…</a:t>
            </a:r>
            <a:r>
              <a:rPr lang="en-US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baseline="-25000" dirty="0" err="1" smtClean="0">
                <a:latin typeface="+mn-lt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+mn-lt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lvl="0" eaLnBrk="1" hangingPunct="1"/>
            <a:r>
              <a:rPr lang="en-US" dirty="0" smtClean="0">
                <a:latin typeface="+mn-lt"/>
              </a:rPr>
              <a:t>Parameter =µ</a:t>
            </a:r>
          </a:p>
          <a:p>
            <a:pPr lvl="0" eaLnBrk="1" hangingPunct="1"/>
            <a:endParaRPr lang="en-US" dirty="0" smtClean="0">
              <a:latin typeface="+mn-lt"/>
            </a:endParaRPr>
          </a:p>
          <a:p>
            <a:pPr eaLnBrk="1" hangingPunct="1"/>
            <a:r>
              <a:rPr lang="en-US" dirty="0" smtClean="0">
                <a:latin typeface="+mn-lt"/>
              </a:rPr>
              <a:t>Likelihood for dataset Y for a normal sampling distribution: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2133600"/>
            <a:ext cx="234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Y ~ Norm (µ,</a:t>
            </a:r>
            <a:r>
              <a:rPr lang="el-GR" dirty="0" smtClean="0">
                <a:latin typeface="+mn-lt"/>
              </a:rPr>
              <a:t>σ</a:t>
            </a:r>
            <a:r>
              <a:rPr lang="en-US" baseline="30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75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199" y="2713037"/>
            <a:ext cx="5682350" cy="845005"/>
          </a:xfrm>
          <a:prstGeom prst="rect">
            <a:avLst/>
          </a:prstGeom>
          <a:noFill/>
        </p:spPr>
      </p:pic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0" y="982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7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3322636"/>
            <a:ext cx="3771902" cy="1151164"/>
          </a:xfrm>
          <a:prstGeom prst="rect">
            <a:avLst/>
          </a:prstGeom>
          <a:noFill/>
        </p:spPr>
      </p:pic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2480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724400"/>
            <a:ext cx="5878290" cy="685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7315200" y="480060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09600" y="457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MCMC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524000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Gibbs sampler = Algorithm for I iterations for </a:t>
            </a:r>
            <a:r>
              <a:rPr lang="en-US" dirty="0" smtClean="0">
                <a:cs typeface="Arial" charset="0"/>
              </a:rPr>
              <a:t> y~ f(</a:t>
            </a:r>
            <a:r>
              <a:rPr lang="el-GR" dirty="0" smtClean="0">
                <a:cs typeface="Arial" charset="0"/>
              </a:rPr>
              <a:t>μ</a:t>
            </a:r>
            <a:r>
              <a:rPr lang="en-US" dirty="0" smtClean="0">
                <a:cs typeface="Arial" charset="0"/>
              </a:rPr>
              <a:t>,</a:t>
            </a:r>
            <a:r>
              <a:rPr lang="el-GR" dirty="0" smtClean="0">
                <a:cs typeface="Arial" charset="0"/>
              </a:rPr>
              <a:t>σ</a:t>
            </a:r>
            <a:r>
              <a:rPr lang="en-US" dirty="0" smtClean="0">
                <a:cs typeface="Arial" charset="0"/>
              </a:rPr>
              <a:t>):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1. Select initial values </a:t>
            </a:r>
            <a:r>
              <a:rPr lang="el-GR" dirty="0" smtClean="0">
                <a:cs typeface="Arial" charset="0"/>
              </a:rPr>
              <a:t>μ</a:t>
            </a:r>
            <a:r>
              <a:rPr lang="en-US" dirty="0" smtClean="0">
                <a:cs typeface="Arial" charset="0"/>
              </a:rPr>
              <a:t>(0) and </a:t>
            </a:r>
            <a:r>
              <a:rPr lang="el-GR" dirty="0" smtClean="0">
                <a:cs typeface="Arial" charset="0"/>
              </a:rPr>
              <a:t>σ</a:t>
            </a:r>
            <a:r>
              <a:rPr lang="en-US" dirty="0" smtClean="0">
                <a:cs typeface="Arial" charset="0"/>
              </a:rPr>
              <a:t>(0)</a:t>
            </a:r>
          </a:p>
          <a:p>
            <a:pPr marL="0" lvl="1"/>
            <a:r>
              <a:rPr lang="en-US" dirty="0" smtClean="0">
                <a:cs typeface="Arial" charset="0"/>
              </a:rPr>
              <a:t>2. </a:t>
            </a:r>
            <a:r>
              <a:rPr lang="en-GB" dirty="0" smtClean="0"/>
              <a:t>Sample from each </a:t>
            </a:r>
            <a:r>
              <a:rPr lang="en-GB" b="1" dirty="0" smtClean="0"/>
              <a:t>conditional posterior distribution</a:t>
            </a:r>
            <a:r>
              <a:rPr lang="en-GB" dirty="0" smtClean="0"/>
              <a:t>, treating the other parameter as fixed.</a:t>
            </a:r>
          </a:p>
          <a:p>
            <a:pPr>
              <a:buFontTx/>
              <a:buNone/>
            </a:pPr>
            <a:endParaRPr lang="en-US" dirty="0" smtClean="0">
              <a:cs typeface="Arial" charset="0"/>
            </a:endParaRPr>
          </a:p>
          <a:p>
            <a:pPr>
              <a:buFontTx/>
              <a:buNone/>
            </a:pPr>
            <a:r>
              <a:rPr lang="en-US" dirty="0" smtClean="0">
                <a:cs typeface="Arial" charset="0"/>
              </a:rPr>
              <a:t>for(1: I){</a:t>
            </a:r>
          </a:p>
          <a:p>
            <a:pPr>
              <a:buFontTx/>
              <a:buChar char="-"/>
            </a:pPr>
            <a:r>
              <a:rPr lang="en-US" dirty="0" smtClean="0">
                <a:cs typeface="Arial" charset="0"/>
              </a:rPr>
              <a:t>sample </a:t>
            </a:r>
            <a:r>
              <a:rPr lang="el-GR" dirty="0" smtClean="0">
                <a:cs typeface="Arial" charset="0"/>
              </a:rPr>
              <a:t>μ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>
                <a:cs typeface="Arial" charset="0"/>
              </a:rPr>
              <a:t>i</a:t>
            </a:r>
            <a:r>
              <a:rPr lang="en-US" dirty="0" smtClean="0">
                <a:cs typeface="Arial" charset="0"/>
              </a:rPr>
              <a:t>)|</a:t>
            </a:r>
            <a:r>
              <a:rPr lang="el-GR" dirty="0" smtClean="0">
                <a:cs typeface="Arial" charset="0"/>
              </a:rPr>
              <a:t> σ</a:t>
            </a:r>
            <a:r>
              <a:rPr lang="en-US" dirty="0" smtClean="0">
                <a:cs typeface="Arial" charset="0"/>
              </a:rPr>
              <a:t>(i-1)</a:t>
            </a:r>
          </a:p>
          <a:p>
            <a:pPr>
              <a:buFontTx/>
              <a:buChar char="-"/>
            </a:pPr>
            <a:r>
              <a:rPr lang="en-US" dirty="0" smtClean="0">
                <a:cs typeface="Arial" charset="0"/>
              </a:rPr>
              <a:t>sample </a:t>
            </a:r>
            <a:r>
              <a:rPr lang="el-GR" dirty="0" smtClean="0">
                <a:cs typeface="Arial" charset="0"/>
              </a:rPr>
              <a:t>σ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>
                <a:cs typeface="Arial" charset="0"/>
              </a:rPr>
              <a:t>i</a:t>
            </a:r>
            <a:r>
              <a:rPr lang="en-US" dirty="0" smtClean="0">
                <a:cs typeface="Arial" charset="0"/>
              </a:rPr>
              <a:t>)| </a:t>
            </a:r>
            <a:r>
              <a:rPr lang="el-GR" dirty="0" smtClean="0">
                <a:cs typeface="Arial" charset="0"/>
              </a:rPr>
              <a:t>μ</a:t>
            </a:r>
            <a:r>
              <a:rPr lang="en-US" dirty="0" smtClean="0">
                <a:cs typeface="Arial" charset="0"/>
              </a:rPr>
              <a:t>(</a:t>
            </a:r>
            <a:r>
              <a:rPr lang="en-US" dirty="0" err="1" smtClean="0">
                <a:cs typeface="Arial" charset="0"/>
              </a:rPr>
              <a:t>i</a:t>
            </a:r>
            <a:r>
              <a:rPr lang="en-US" dirty="0" smtClean="0">
                <a:cs typeface="Arial" charset="0"/>
              </a:rPr>
              <a:t>)</a:t>
            </a:r>
          </a:p>
          <a:p>
            <a:pPr>
              <a:buFontTx/>
              <a:buNone/>
            </a:pPr>
            <a:r>
              <a:rPr lang="en-US" dirty="0" smtClean="0">
                <a:cs typeface="Arial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Arial" charset="0"/>
              </a:rPr>
              <a:t>This decomposes a complex, multi-dimension problem into a series of one-dimension problems.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200400"/>
            <a:ext cx="4943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Spatial Lake example in </a:t>
            </a:r>
            <a:r>
              <a:rPr lang="en-US" dirty="0" err="1" smtClean="0"/>
              <a:t>WinBUGS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09600" y="457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Hierarchical </a:t>
            </a:r>
            <a:r>
              <a:rPr lang="en-US" sz="4400" b="1" dirty="0" err="1" smtClean="0">
                <a:solidFill>
                  <a:srgbClr val="000061"/>
                </a:solidFill>
                <a:latin typeface="Helvetica" charset="0"/>
                <a:ea typeface="Osaka" charset="-128"/>
              </a:rPr>
              <a:t>Bayes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pic>
        <p:nvPicPr>
          <p:cNvPr id="5" name="Picture 4" descr="pinecones.diam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4724400" cy="4716024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1295400" y="3531394"/>
            <a:ext cx="3609975" cy="1826419"/>
          </a:xfrm>
          <a:custGeom>
            <a:avLst/>
            <a:gdLst>
              <a:gd name="connsiteX0" fmla="*/ 0 w 3609975"/>
              <a:gd name="connsiteY0" fmla="*/ 1826419 h 1826419"/>
              <a:gd name="connsiteX1" fmla="*/ 1500187 w 3609975"/>
              <a:gd name="connsiteY1" fmla="*/ 1783556 h 1826419"/>
              <a:gd name="connsiteX2" fmla="*/ 1500187 w 3609975"/>
              <a:gd name="connsiteY2" fmla="*/ 1783556 h 1826419"/>
              <a:gd name="connsiteX3" fmla="*/ 2200275 w 3609975"/>
              <a:gd name="connsiteY3" fmla="*/ 1554956 h 1826419"/>
              <a:gd name="connsiteX4" fmla="*/ 3386137 w 3609975"/>
              <a:gd name="connsiteY4" fmla="*/ 240506 h 1826419"/>
              <a:gd name="connsiteX5" fmla="*/ 3543300 w 3609975"/>
              <a:gd name="connsiteY5" fmla="*/ 111919 h 18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975" h="1826419">
                <a:moveTo>
                  <a:pt x="0" y="1826419"/>
                </a:moveTo>
                <a:lnTo>
                  <a:pt x="1500187" y="1783556"/>
                </a:lnTo>
                <a:lnTo>
                  <a:pt x="1500187" y="1783556"/>
                </a:lnTo>
                <a:cubicBezTo>
                  <a:pt x="1616868" y="1745456"/>
                  <a:pt x="1885950" y="1812131"/>
                  <a:pt x="2200275" y="1554956"/>
                </a:cubicBezTo>
                <a:cubicBezTo>
                  <a:pt x="2514600" y="1297781"/>
                  <a:pt x="3162299" y="481012"/>
                  <a:pt x="3386137" y="240506"/>
                </a:cubicBezTo>
                <a:cubicBezTo>
                  <a:pt x="3609975" y="0"/>
                  <a:pt x="3576637" y="55959"/>
                  <a:pt x="3543300" y="11191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219200" y="3200400"/>
            <a:ext cx="3609975" cy="2133600"/>
          </a:xfrm>
          <a:custGeom>
            <a:avLst/>
            <a:gdLst>
              <a:gd name="connsiteX0" fmla="*/ 0 w 3609975"/>
              <a:gd name="connsiteY0" fmla="*/ 1826419 h 1826419"/>
              <a:gd name="connsiteX1" fmla="*/ 1500187 w 3609975"/>
              <a:gd name="connsiteY1" fmla="*/ 1783556 h 1826419"/>
              <a:gd name="connsiteX2" fmla="*/ 1500187 w 3609975"/>
              <a:gd name="connsiteY2" fmla="*/ 1783556 h 1826419"/>
              <a:gd name="connsiteX3" fmla="*/ 2200275 w 3609975"/>
              <a:gd name="connsiteY3" fmla="*/ 1554956 h 1826419"/>
              <a:gd name="connsiteX4" fmla="*/ 3386137 w 3609975"/>
              <a:gd name="connsiteY4" fmla="*/ 240506 h 1826419"/>
              <a:gd name="connsiteX5" fmla="*/ 3543300 w 3609975"/>
              <a:gd name="connsiteY5" fmla="*/ 111919 h 18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975" h="1826419">
                <a:moveTo>
                  <a:pt x="0" y="1826419"/>
                </a:moveTo>
                <a:lnTo>
                  <a:pt x="1500187" y="1783556"/>
                </a:lnTo>
                <a:lnTo>
                  <a:pt x="1500187" y="1783556"/>
                </a:lnTo>
                <a:cubicBezTo>
                  <a:pt x="1616868" y="1745456"/>
                  <a:pt x="1885950" y="1812131"/>
                  <a:pt x="2200275" y="1554956"/>
                </a:cubicBezTo>
                <a:cubicBezTo>
                  <a:pt x="2514600" y="1297781"/>
                  <a:pt x="3162299" y="481012"/>
                  <a:pt x="3386137" y="240506"/>
                </a:cubicBezTo>
                <a:cubicBezTo>
                  <a:pt x="3609975" y="0"/>
                  <a:pt x="3576637" y="55959"/>
                  <a:pt x="3543300" y="111919"/>
                </a:cubicBezTo>
              </a:path>
            </a:pathLst>
          </a:cu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743200"/>
            <a:ext cx="2206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0 + </a:t>
            </a:r>
            <a:r>
              <a:rPr lang="en-US" dirty="0" err="1" smtClean="0"/>
              <a:t>mX</a:t>
            </a:r>
            <a:r>
              <a:rPr lang="en-US" dirty="0" smtClean="0"/>
              <a:t> + ɛ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358140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ɛ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8489" y="3581400"/>
            <a:ext cx="26404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error (assumed)</a:t>
            </a:r>
          </a:p>
          <a:p>
            <a:r>
              <a:rPr lang="en-US" dirty="0" smtClean="0"/>
              <a:t>in data sampling.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09600" y="457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Hierarchical </a:t>
            </a:r>
            <a:r>
              <a:rPr lang="en-US" sz="4400" b="1" dirty="0" err="1" smtClean="0">
                <a:solidFill>
                  <a:srgbClr val="000061"/>
                </a:solidFill>
                <a:latin typeface="Helvetica" charset="0"/>
                <a:ea typeface="Osaka" charset="-128"/>
              </a:rPr>
              <a:t>Bayes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pic>
        <p:nvPicPr>
          <p:cNvPr id="5" name="Picture 4" descr="pinecones.diam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4724400" cy="4716024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1295400" y="3531394"/>
            <a:ext cx="3609975" cy="1826419"/>
          </a:xfrm>
          <a:custGeom>
            <a:avLst/>
            <a:gdLst>
              <a:gd name="connsiteX0" fmla="*/ 0 w 3609975"/>
              <a:gd name="connsiteY0" fmla="*/ 1826419 h 1826419"/>
              <a:gd name="connsiteX1" fmla="*/ 1500187 w 3609975"/>
              <a:gd name="connsiteY1" fmla="*/ 1783556 h 1826419"/>
              <a:gd name="connsiteX2" fmla="*/ 1500187 w 3609975"/>
              <a:gd name="connsiteY2" fmla="*/ 1783556 h 1826419"/>
              <a:gd name="connsiteX3" fmla="*/ 2200275 w 3609975"/>
              <a:gd name="connsiteY3" fmla="*/ 1554956 h 1826419"/>
              <a:gd name="connsiteX4" fmla="*/ 3386137 w 3609975"/>
              <a:gd name="connsiteY4" fmla="*/ 240506 h 1826419"/>
              <a:gd name="connsiteX5" fmla="*/ 3543300 w 3609975"/>
              <a:gd name="connsiteY5" fmla="*/ 111919 h 18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975" h="1826419">
                <a:moveTo>
                  <a:pt x="0" y="1826419"/>
                </a:moveTo>
                <a:lnTo>
                  <a:pt x="1500187" y="1783556"/>
                </a:lnTo>
                <a:lnTo>
                  <a:pt x="1500187" y="1783556"/>
                </a:lnTo>
                <a:cubicBezTo>
                  <a:pt x="1616868" y="1745456"/>
                  <a:pt x="1885950" y="1812131"/>
                  <a:pt x="2200275" y="1554956"/>
                </a:cubicBezTo>
                <a:cubicBezTo>
                  <a:pt x="2514600" y="1297781"/>
                  <a:pt x="3162299" y="481012"/>
                  <a:pt x="3386137" y="240506"/>
                </a:cubicBezTo>
                <a:cubicBezTo>
                  <a:pt x="3609975" y="0"/>
                  <a:pt x="3576637" y="55959"/>
                  <a:pt x="3543300" y="11191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219200" y="3200400"/>
            <a:ext cx="3609975" cy="2133600"/>
          </a:xfrm>
          <a:custGeom>
            <a:avLst/>
            <a:gdLst>
              <a:gd name="connsiteX0" fmla="*/ 0 w 3609975"/>
              <a:gd name="connsiteY0" fmla="*/ 1826419 h 1826419"/>
              <a:gd name="connsiteX1" fmla="*/ 1500187 w 3609975"/>
              <a:gd name="connsiteY1" fmla="*/ 1783556 h 1826419"/>
              <a:gd name="connsiteX2" fmla="*/ 1500187 w 3609975"/>
              <a:gd name="connsiteY2" fmla="*/ 1783556 h 1826419"/>
              <a:gd name="connsiteX3" fmla="*/ 2200275 w 3609975"/>
              <a:gd name="connsiteY3" fmla="*/ 1554956 h 1826419"/>
              <a:gd name="connsiteX4" fmla="*/ 3386137 w 3609975"/>
              <a:gd name="connsiteY4" fmla="*/ 240506 h 1826419"/>
              <a:gd name="connsiteX5" fmla="*/ 3543300 w 3609975"/>
              <a:gd name="connsiteY5" fmla="*/ 111919 h 18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975" h="1826419">
                <a:moveTo>
                  <a:pt x="0" y="1826419"/>
                </a:moveTo>
                <a:lnTo>
                  <a:pt x="1500187" y="1783556"/>
                </a:lnTo>
                <a:lnTo>
                  <a:pt x="1500187" y="1783556"/>
                </a:lnTo>
                <a:cubicBezTo>
                  <a:pt x="1616868" y="1745456"/>
                  <a:pt x="1885950" y="1812131"/>
                  <a:pt x="2200275" y="1554956"/>
                </a:cubicBezTo>
                <a:cubicBezTo>
                  <a:pt x="2514600" y="1297781"/>
                  <a:pt x="3162299" y="481012"/>
                  <a:pt x="3386137" y="240506"/>
                </a:cubicBezTo>
                <a:cubicBezTo>
                  <a:pt x="3609975" y="0"/>
                  <a:pt x="3576637" y="55959"/>
                  <a:pt x="3543300" y="111919"/>
                </a:cubicBezTo>
              </a:path>
            </a:pathLst>
          </a:cu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743200"/>
            <a:ext cx="2206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0 + </a:t>
            </a:r>
            <a:r>
              <a:rPr lang="en-US" dirty="0" err="1" smtClean="0"/>
              <a:t>mX</a:t>
            </a:r>
            <a:r>
              <a:rPr lang="en-US" dirty="0" smtClean="0"/>
              <a:t> + ɛ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7800" y="358140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ɛ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8489" y="3581400"/>
            <a:ext cx="32159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error (assumed)</a:t>
            </a:r>
          </a:p>
          <a:p>
            <a:r>
              <a:rPr lang="en-US" dirty="0" smtClean="0"/>
              <a:t>in data sampling.</a:t>
            </a:r>
          </a:p>
          <a:p>
            <a:endParaRPr lang="en-US" dirty="0" smtClean="0"/>
          </a:p>
          <a:p>
            <a:r>
              <a:rPr lang="en-US" dirty="0" smtClean="0"/>
              <a:t>This error doesn’t get </a:t>
            </a:r>
          </a:p>
          <a:p>
            <a:r>
              <a:rPr lang="en-US" dirty="0" smtClean="0"/>
              <a:t>propagated forward in</a:t>
            </a:r>
          </a:p>
          <a:p>
            <a:r>
              <a:rPr lang="en-US" dirty="0" smtClean="0"/>
              <a:t>predictions.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4267200" y="2133600"/>
            <a:ext cx="2286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276600" y="4038600"/>
            <a:ext cx="2286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914400"/>
            <a:ext cx="650049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solidFill>
                  <a:srgbClr val="002060"/>
                </a:solidFill>
              </a:rPr>
              <a:t>Frequentist</a:t>
            </a:r>
            <a:r>
              <a:rPr lang="en-US" dirty="0" smtClean="0">
                <a:solidFill>
                  <a:srgbClr val="002060"/>
                </a:solidFill>
              </a:rPr>
              <a:t>			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How likely are these data given model M?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 Data 	   Model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u="sng" dirty="0" smtClean="0">
                <a:solidFill>
                  <a:srgbClr val="002060"/>
                </a:solidFill>
              </a:rPr>
              <a:t>Bayesian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What is probability of model M given the data?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Prior * Data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		 Posterior</a:t>
            </a:r>
            <a:endParaRPr lang="en-US" dirty="0" smtClean="0">
              <a:solidFill>
                <a:srgbClr val="00206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4495800"/>
            <a:ext cx="914400" cy="369332"/>
            <a:chOff x="2819400" y="4812268"/>
            <a:chExt cx="914400" cy="369332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2819400" y="51816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TextBox 5"/>
            <p:cNvSpPr txBox="1"/>
            <p:nvPr/>
          </p:nvSpPr>
          <p:spPr>
            <a:xfrm>
              <a:off x="2895600" y="4812268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2060"/>
                  </a:solidFill>
                </a:rPr>
                <a:t>Model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 bwMode="auto">
          <a:xfrm>
            <a:off x="1981200" y="2286000"/>
            <a:ext cx="914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057400" y="198120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09600" y="4572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>
                <a:solidFill>
                  <a:srgbClr val="000061"/>
                </a:solidFill>
                <a:latin typeface="Helvetica" charset="0"/>
                <a:ea typeface="Osaka" charset="-128"/>
              </a:rPr>
              <a:t>Why Hierarchical </a:t>
            </a:r>
            <a:r>
              <a:rPr lang="en-US" sz="4400" b="1" dirty="0" err="1">
                <a:solidFill>
                  <a:srgbClr val="000061"/>
                </a:solidFill>
                <a:latin typeface="Helvetica" charset="0"/>
                <a:ea typeface="Osaka" charset="-128"/>
              </a:rPr>
              <a:t>Bayes</a:t>
            </a:r>
            <a:r>
              <a:rPr lang="en-US" sz="4400" b="1" dirty="0">
                <a:solidFill>
                  <a:srgbClr val="000061"/>
                </a:solidFill>
                <a:latin typeface="Helvetica" charset="0"/>
                <a:ea typeface="Osaka" charset="-128"/>
              </a:rPr>
              <a:t>?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09600" y="2438400"/>
            <a:ext cx="807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endParaRPr lang="en-US" sz="3200" b="1">
              <a:latin typeface="Garamond" charset="0"/>
              <a:ea typeface="Osaka" charset="-128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3200" b="1">
              <a:solidFill>
                <a:srgbClr val="000061"/>
              </a:solidFill>
              <a:latin typeface="Garamond" charset="0"/>
              <a:ea typeface="Osaka" charset="-128"/>
            </a:endParaRPr>
          </a:p>
          <a:p>
            <a:pPr marL="342900" indent="-342900"/>
            <a:endParaRPr lang="en-US" b="1">
              <a:latin typeface="Garamond" charset="0"/>
              <a:ea typeface="Osaka" charset="-128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3200" b="1">
              <a:solidFill>
                <a:srgbClr val="000061"/>
              </a:solidFill>
              <a:latin typeface="Garamond" charset="0"/>
              <a:ea typeface="Osaka" charset="-128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752600" y="1828800"/>
            <a:ext cx="6553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Ecological systems are complex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Data are a subsample of true population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Increasing demand for accurate forecasts</a:t>
            </a:r>
          </a:p>
          <a:p>
            <a:pPr>
              <a:buFont typeface="Arial" charset="0"/>
              <a:buChar char="•"/>
            </a:pPr>
            <a:endParaRPr lang="en-US" b="1" dirty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b="1" dirty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lvl="1">
              <a:buFontTx/>
              <a:buChar char="•"/>
            </a:pPr>
            <a:endParaRPr lang="en-US" b="1" dirty="0">
              <a:latin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457200" y="4572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>
                <a:solidFill>
                  <a:srgbClr val="000061"/>
                </a:solidFill>
                <a:latin typeface="Helvetica" charset="0"/>
                <a:ea typeface="Osaka" charset="-128"/>
              </a:rPr>
              <a:t>Why Hierarchical </a:t>
            </a:r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Bayes (HB)?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609600" y="2438400"/>
            <a:ext cx="8077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endParaRPr lang="en-US" sz="3200" b="1">
              <a:latin typeface="Garamond" charset="0"/>
              <a:ea typeface="Osaka" charset="-128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3200" b="1">
              <a:solidFill>
                <a:srgbClr val="000061"/>
              </a:solidFill>
              <a:latin typeface="Garamond" charset="0"/>
              <a:ea typeface="Osaka" charset="-128"/>
            </a:endParaRPr>
          </a:p>
          <a:p>
            <a:pPr marL="342900" indent="-342900"/>
            <a:endParaRPr lang="en-US" b="1">
              <a:latin typeface="Garamond" charset="0"/>
              <a:ea typeface="Osaka" charset="-128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endParaRPr lang="en-US" sz="3200" b="1">
              <a:solidFill>
                <a:srgbClr val="000061"/>
              </a:solidFill>
              <a:latin typeface="Garamond" charset="0"/>
              <a:ea typeface="Osaka" charset="-128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1066800" y="3230940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endParaRPr lang="en-US" b="1" dirty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Analyses should accommodate these realities!</a:t>
            </a:r>
            <a:endParaRPr lang="en-US" b="1" dirty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b="1" dirty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lvl="1">
              <a:buFontTx/>
              <a:buChar char="•"/>
            </a:pPr>
            <a:endParaRPr lang="en-US" b="1" dirty="0">
              <a:latin typeface="Helvetica" charset="0"/>
              <a:cs typeface="Helvetica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52600" y="1828800"/>
            <a:ext cx="6553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Ecological systems are complex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Data are a subsample of true population</a:t>
            </a:r>
          </a:p>
          <a:p>
            <a:pPr>
              <a:buFont typeface="Arial" charset="0"/>
              <a:buChar char="•"/>
            </a:pP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Increasing demand for accurate forecasts</a:t>
            </a:r>
          </a:p>
          <a:p>
            <a:pPr>
              <a:buFont typeface="Arial" charset="0"/>
              <a:buChar char="•"/>
            </a:pPr>
            <a:endParaRPr lang="en-US" b="1" dirty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b="1" dirty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pPr lvl="1">
              <a:buFontTx/>
              <a:buChar char="•"/>
            </a:pPr>
            <a:endParaRPr lang="en-US" b="1" dirty="0">
              <a:latin typeface="Helvetica" charset="0"/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Hierarchical Analysis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6039" y="2477631"/>
            <a:ext cx="15087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Data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Process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Parameters</a:t>
            </a:r>
          </a:p>
          <a:p>
            <a:pPr algn="ctr"/>
            <a:endParaRPr lang="en-US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780567" y="3048000"/>
            <a:ext cx="2412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~</a:t>
            </a:r>
            <a:r>
              <a:rPr lang="en-US" i="1" dirty="0" err="1" smtClean="0"/>
              <a:t>m</a:t>
            </a:r>
            <a:r>
              <a:rPr lang="en-US" dirty="0" err="1" smtClean="0"/>
              <a:t>Z+</a:t>
            </a:r>
            <a:r>
              <a:rPr lang="en-US" i="1" dirty="0" err="1" smtClean="0"/>
              <a:t>b</a:t>
            </a:r>
            <a:r>
              <a:rPr lang="en-US" dirty="0" smtClean="0"/>
              <a:t> + </a:t>
            </a:r>
            <a:r>
              <a:rPr lang="en-US" i="1" dirty="0" err="1" smtClean="0"/>
              <a:t>ɛ.</a:t>
            </a:r>
            <a:r>
              <a:rPr lang="en-US" i="1" u="sng" baseline="-25000" dirty="0" err="1" smtClean="0"/>
              <a:t>proc</a:t>
            </a:r>
            <a:endParaRPr lang="en-US" i="1" u="sng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6150360" y="2362200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~x + </a:t>
            </a:r>
            <a:r>
              <a:rPr lang="en-US" i="1" dirty="0" smtClean="0"/>
              <a:t>ɛ.</a:t>
            </a:r>
            <a:r>
              <a:rPr lang="en-US" i="1" baseline="-25000" dirty="0" smtClean="0"/>
              <a:t>obs</a:t>
            </a:r>
            <a:endParaRPr lang="en-US" i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85512" y="3733800"/>
            <a:ext cx="2178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m,b</a:t>
            </a:r>
            <a:r>
              <a:rPr lang="en-US" i="1" dirty="0" smtClean="0"/>
              <a:t>, </a:t>
            </a:r>
            <a:r>
              <a:rPr lang="en-US" i="1" dirty="0" err="1" smtClean="0"/>
              <a:t>ɛ.</a:t>
            </a:r>
            <a:r>
              <a:rPr lang="en-US" i="1" u="sng" baseline="-25000" dirty="0" err="1" smtClean="0"/>
              <a:t>proc</a:t>
            </a:r>
            <a:r>
              <a:rPr lang="en-US" i="1" u="sng" baseline="-25000" dirty="0" smtClean="0"/>
              <a:t>,</a:t>
            </a:r>
            <a:r>
              <a:rPr lang="en-US" i="1" dirty="0" smtClean="0"/>
              <a:t> ɛ.</a:t>
            </a:r>
            <a:r>
              <a:rPr lang="en-US" i="1" baseline="-25000" dirty="0" smtClean="0"/>
              <a:t>obs</a:t>
            </a:r>
            <a:endParaRPr lang="en-US" i="1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762000" y="2362200"/>
            <a:ext cx="2514600" cy="2209800"/>
            <a:chOff x="1981200" y="1752600"/>
            <a:chExt cx="2514600" cy="2209800"/>
          </a:xfrm>
        </p:grpSpPr>
        <p:sp>
          <p:nvSpPr>
            <p:cNvPr id="10" name="TextBox 9"/>
            <p:cNvSpPr txBox="1"/>
            <p:nvPr/>
          </p:nvSpPr>
          <p:spPr>
            <a:xfrm>
              <a:off x="2209800" y="1828800"/>
              <a:ext cx="2030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 ~ </a:t>
              </a:r>
              <a:r>
                <a:rPr lang="en-US" i="1" dirty="0" err="1" smtClean="0"/>
                <a:t>m</a:t>
              </a:r>
              <a:r>
                <a:rPr lang="en-US" dirty="0" err="1" smtClean="0"/>
                <a:t>X+</a:t>
              </a:r>
              <a:r>
                <a:rPr lang="en-US" i="1" dirty="0" err="1" smtClean="0"/>
                <a:t>b</a:t>
              </a:r>
              <a:r>
                <a:rPr lang="en-US" dirty="0" smtClean="0"/>
                <a:t> + </a:t>
              </a:r>
              <a:r>
                <a:rPr lang="en-US" i="1" dirty="0" smtClean="0"/>
                <a:t>ɛ</a:t>
              </a:r>
              <a:endParaRPr lang="en-US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90800" y="3048000"/>
              <a:ext cx="10871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m, b, ɛ</a:t>
              </a:r>
              <a:endParaRPr lang="en-US" i="1" baseline="-25000" dirty="0"/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981200" y="1752600"/>
              <a:ext cx="2514600" cy="2209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9" name="Rectangle 18"/>
          <p:cNvSpPr/>
          <p:nvPr/>
        </p:nvSpPr>
        <p:spPr bwMode="auto">
          <a:xfrm>
            <a:off x="5638800" y="2057400"/>
            <a:ext cx="3200400" cy="2895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0459" y="1905000"/>
            <a:ext cx="2359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Standard Model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72350" y="1600200"/>
            <a:ext cx="27382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Hierarchical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Hierarchical Analysis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2477631"/>
            <a:ext cx="216437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Data</a:t>
            </a:r>
          </a:p>
          <a:p>
            <a:endParaRPr lang="en-US" sz="2000" dirty="0" smtClean="0"/>
          </a:p>
          <a:p>
            <a:r>
              <a:rPr lang="en-US" sz="2000" dirty="0" smtClean="0"/>
              <a:t>Process</a:t>
            </a:r>
          </a:p>
          <a:p>
            <a:endParaRPr lang="en-US" sz="2000" dirty="0" smtClean="0"/>
          </a:p>
          <a:p>
            <a:r>
              <a:rPr lang="en-US" sz="2000" dirty="0" smtClean="0"/>
              <a:t>Parameters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Hyperparameters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54142" y="3048000"/>
            <a:ext cx="2412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~</a:t>
            </a:r>
            <a:r>
              <a:rPr lang="en-US" i="1" dirty="0" err="1" smtClean="0"/>
              <a:t>m</a:t>
            </a:r>
            <a:r>
              <a:rPr lang="en-US" dirty="0" err="1" smtClean="0"/>
              <a:t>Z+</a:t>
            </a:r>
            <a:r>
              <a:rPr lang="en-US" i="1" dirty="0" err="1" smtClean="0"/>
              <a:t>b</a:t>
            </a:r>
            <a:r>
              <a:rPr lang="en-US" dirty="0" smtClean="0"/>
              <a:t> + </a:t>
            </a:r>
            <a:r>
              <a:rPr lang="en-US" i="1" dirty="0" err="1" smtClean="0"/>
              <a:t>ɛ.</a:t>
            </a:r>
            <a:r>
              <a:rPr lang="en-US" i="1" u="sng" baseline="-25000" dirty="0" err="1" smtClean="0"/>
              <a:t>proc</a:t>
            </a:r>
            <a:endParaRPr lang="en-US" i="1" u="sng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723935" y="2362200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 ~x + </a:t>
            </a:r>
            <a:r>
              <a:rPr lang="en-US" i="1" dirty="0" smtClean="0"/>
              <a:t>ɛ.</a:t>
            </a:r>
            <a:r>
              <a:rPr lang="en-US" i="1" baseline="-25000" dirty="0" smtClean="0"/>
              <a:t>obs</a:t>
            </a:r>
            <a:endParaRPr lang="en-US" i="1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5759087" y="3733800"/>
            <a:ext cx="2263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m, b, </a:t>
            </a:r>
            <a:r>
              <a:rPr lang="en-US" i="1" dirty="0" err="1" smtClean="0"/>
              <a:t>ɛ.</a:t>
            </a:r>
            <a:r>
              <a:rPr lang="en-US" i="1" u="sng" baseline="-25000" dirty="0" err="1" smtClean="0"/>
              <a:t>proc</a:t>
            </a:r>
            <a:r>
              <a:rPr lang="en-US" i="1" u="sng" baseline="-25000" dirty="0" smtClean="0"/>
              <a:t>,</a:t>
            </a:r>
            <a:r>
              <a:rPr lang="en-US" i="1" dirty="0" smtClean="0"/>
              <a:t> ɛ.</a:t>
            </a:r>
            <a:r>
              <a:rPr lang="en-US" i="1" baseline="-25000" dirty="0" smtClean="0"/>
              <a:t>obs</a:t>
            </a:r>
            <a:endParaRPr lang="en-US" i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008993" y="4419600"/>
            <a:ext cx="1239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i="1" dirty="0" smtClean="0"/>
              <a:t>σ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m</a:t>
            </a:r>
            <a:r>
              <a:rPr lang="en-US" i="1" dirty="0" smtClean="0"/>
              <a:t>, </a:t>
            </a:r>
            <a:r>
              <a:rPr lang="el-GR" i="1" dirty="0" smtClean="0"/>
              <a:t>σ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b</a:t>
            </a:r>
            <a:endParaRPr lang="en-US" i="1" baseline="-25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5212375" y="2057400"/>
            <a:ext cx="3200400" cy="2895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95615" y="1519535"/>
            <a:ext cx="4091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Bayesian Hierarchical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econes.diam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47800"/>
            <a:ext cx="4724400" cy="4716024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1295400" y="3531394"/>
            <a:ext cx="3609975" cy="1826419"/>
          </a:xfrm>
          <a:custGeom>
            <a:avLst/>
            <a:gdLst>
              <a:gd name="connsiteX0" fmla="*/ 0 w 3609975"/>
              <a:gd name="connsiteY0" fmla="*/ 1826419 h 1826419"/>
              <a:gd name="connsiteX1" fmla="*/ 1500187 w 3609975"/>
              <a:gd name="connsiteY1" fmla="*/ 1783556 h 1826419"/>
              <a:gd name="connsiteX2" fmla="*/ 1500187 w 3609975"/>
              <a:gd name="connsiteY2" fmla="*/ 1783556 h 1826419"/>
              <a:gd name="connsiteX3" fmla="*/ 2200275 w 3609975"/>
              <a:gd name="connsiteY3" fmla="*/ 1554956 h 1826419"/>
              <a:gd name="connsiteX4" fmla="*/ 3386137 w 3609975"/>
              <a:gd name="connsiteY4" fmla="*/ 240506 h 1826419"/>
              <a:gd name="connsiteX5" fmla="*/ 3543300 w 3609975"/>
              <a:gd name="connsiteY5" fmla="*/ 111919 h 18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975" h="1826419">
                <a:moveTo>
                  <a:pt x="0" y="1826419"/>
                </a:moveTo>
                <a:lnTo>
                  <a:pt x="1500187" y="1783556"/>
                </a:lnTo>
                <a:lnTo>
                  <a:pt x="1500187" y="1783556"/>
                </a:lnTo>
                <a:cubicBezTo>
                  <a:pt x="1616868" y="1745456"/>
                  <a:pt x="1885950" y="1812131"/>
                  <a:pt x="2200275" y="1554956"/>
                </a:cubicBezTo>
                <a:cubicBezTo>
                  <a:pt x="2514600" y="1297781"/>
                  <a:pt x="3162299" y="481012"/>
                  <a:pt x="3386137" y="240506"/>
                </a:cubicBezTo>
                <a:cubicBezTo>
                  <a:pt x="3609975" y="0"/>
                  <a:pt x="3576637" y="55959"/>
                  <a:pt x="3543300" y="11191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219200" y="3200400"/>
            <a:ext cx="3609975" cy="2133600"/>
          </a:xfrm>
          <a:custGeom>
            <a:avLst/>
            <a:gdLst>
              <a:gd name="connsiteX0" fmla="*/ 0 w 3609975"/>
              <a:gd name="connsiteY0" fmla="*/ 1826419 h 1826419"/>
              <a:gd name="connsiteX1" fmla="*/ 1500187 w 3609975"/>
              <a:gd name="connsiteY1" fmla="*/ 1783556 h 1826419"/>
              <a:gd name="connsiteX2" fmla="*/ 1500187 w 3609975"/>
              <a:gd name="connsiteY2" fmla="*/ 1783556 h 1826419"/>
              <a:gd name="connsiteX3" fmla="*/ 2200275 w 3609975"/>
              <a:gd name="connsiteY3" fmla="*/ 1554956 h 1826419"/>
              <a:gd name="connsiteX4" fmla="*/ 3386137 w 3609975"/>
              <a:gd name="connsiteY4" fmla="*/ 240506 h 1826419"/>
              <a:gd name="connsiteX5" fmla="*/ 3543300 w 3609975"/>
              <a:gd name="connsiteY5" fmla="*/ 111919 h 182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975" h="1826419">
                <a:moveTo>
                  <a:pt x="0" y="1826419"/>
                </a:moveTo>
                <a:lnTo>
                  <a:pt x="1500187" y="1783556"/>
                </a:lnTo>
                <a:lnTo>
                  <a:pt x="1500187" y="1783556"/>
                </a:lnTo>
                <a:cubicBezTo>
                  <a:pt x="1616868" y="1745456"/>
                  <a:pt x="1885950" y="1812131"/>
                  <a:pt x="2200275" y="1554956"/>
                </a:cubicBezTo>
                <a:cubicBezTo>
                  <a:pt x="2514600" y="1297781"/>
                  <a:pt x="3162299" y="481012"/>
                  <a:pt x="3386137" y="240506"/>
                </a:cubicBezTo>
                <a:cubicBezTo>
                  <a:pt x="3609975" y="0"/>
                  <a:pt x="3576637" y="55959"/>
                  <a:pt x="3543300" y="111919"/>
                </a:cubicBezTo>
              </a:path>
            </a:pathLst>
          </a:cu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1828800"/>
            <a:ext cx="3008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Data: P(Y) ~ </a:t>
            </a:r>
            <a:r>
              <a:rPr lang="en-US" dirty="0" err="1" smtClean="0"/>
              <a:t>Pois</a:t>
            </a:r>
            <a:r>
              <a:rPr lang="en-US" dirty="0" smtClean="0"/>
              <a:t>(</a:t>
            </a:r>
            <a:r>
              <a:rPr lang="el-GR" dirty="0" smtClean="0"/>
              <a:t>λ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2514600"/>
            <a:ext cx="3491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Process: </a:t>
            </a:r>
          </a:p>
          <a:p>
            <a:r>
              <a:rPr lang="en-US" dirty="0" smtClean="0"/>
              <a:t>log (</a:t>
            </a:r>
            <a:r>
              <a:rPr lang="el-GR" dirty="0" smtClean="0"/>
              <a:t>λ</a:t>
            </a:r>
            <a:r>
              <a:rPr lang="en-US" dirty="0" smtClean="0"/>
              <a:t>) = f(state, size, </a:t>
            </a:r>
            <a:r>
              <a:rPr lang="el-GR" dirty="0" smtClean="0"/>
              <a:t>η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33999" y="3505200"/>
            <a:ext cx="3200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dirty="0" smtClean="0"/>
              <a:t>η</a:t>
            </a:r>
            <a:r>
              <a:rPr lang="en-US" sz="1800" dirty="0" smtClean="0"/>
              <a:t> denotes </a:t>
            </a:r>
            <a:r>
              <a:rPr lang="en-US" sz="1800" dirty="0" err="1" smtClean="0"/>
              <a:t>stochasticity</a:t>
            </a:r>
            <a:r>
              <a:rPr lang="en-US" sz="1800" dirty="0" smtClean="0"/>
              <a:t>, could be random, spatial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29200" y="4198203"/>
            <a:ext cx="1946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Parameters: </a:t>
            </a:r>
          </a:p>
          <a:p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n-US" baseline="-25000" dirty="0" smtClean="0"/>
              <a:t>p</a:t>
            </a:r>
            <a:r>
              <a:rPr lang="en-US" dirty="0" smtClean="0"/>
              <a:t>, </a:t>
            </a:r>
            <a:r>
              <a:rPr lang="el-GR" dirty="0" smtClean="0"/>
              <a:t>η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029200" y="5112603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Hyperparameters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l-GR" baseline="-25000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σ </a:t>
            </a:r>
            <a:r>
              <a:rPr lang="el-GR" baseline="-25000" dirty="0" smtClean="0"/>
              <a:t>η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Hierarchical Analysis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Bayesian Hierarchical Analysis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24000"/>
            <a:ext cx="9131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joint distribution [</a:t>
            </a:r>
            <a:r>
              <a:rPr lang="en-US" dirty="0" err="1" smtClean="0"/>
              <a:t>process,parameters</a:t>
            </a:r>
            <a:r>
              <a:rPr lang="en-US" dirty="0" smtClean="0"/>
              <a:t>| data]=</a:t>
            </a:r>
          </a:p>
          <a:p>
            <a:endParaRPr lang="en-US" dirty="0" smtClean="0"/>
          </a:p>
          <a:p>
            <a:r>
              <a:rPr lang="en-US" dirty="0" smtClean="0"/>
              <a:t> [</a:t>
            </a:r>
            <a:r>
              <a:rPr lang="en-US" dirty="0" err="1" smtClean="0"/>
              <a:t>data|process</a:t>
            </a:r>
            <a:r>
              <a:rPr lang="en-US" dirty="0" smtClean="0"/>
              <a:t>, parameters] * [</a:t>
            </a:r>
            <a:r>
              <a:rPr lang="en-US" dirty="0" err="1" smtClean="0"/>
              <a:t>process|parameters</a:t>
            </a:r>
            <a:r>
              <a:rPr lang="en-US" dirty="0" smtClean="0"/>
              <a:t>] * [parameters]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Bayesian Hierarchical Analysis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24000"/>
            <a:ext cx="9131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joint distribution [</a:t>
            </a:r>
            <a:r>
              <a:rPr lang="en-US" dirty="0" err="1" smtClean="0"/>
              <a:t>process,parameters</a:t>
            </a:r>
            <a:r>
              <a:rPr lang="en-US" dirty="0" smtClean="0"/>
              <a:t>| data]=</a:t>
            </a:r>
          </a:p>
          <a:p>
            <a:endParaRPr lang="en-US" dirty="0" smtClean="0"/>
          </a:p>
          <a:p>
            <a:r>
              <a:rPr lang="en-US" dirty="0" smtClean="0"/>
              <a:t> [</a:t>
            </a:r>
            <a:r>
              <a:rPr lang="en-US" dirty="0" err="1" smtClean="0"/>
              <a:t>data|process</a:t>
            </a:r>
            <a:r>
              <a:rPr lang="en-US" dirty="0" smtClean="0"/>
              <a:t>, parameters] * [</a:t>
            </a:r>
            <a:r>
              <a:rPr lang="en-US" dirty="0" err="1" smtClean="0"/>
              <a:t>process|parameters</a:t>
            </a:r>
            <a:r>
              <a:rPr lang="en-US" dirty="0" smtClean="0"/>
              <a:t>] * [parameters]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3429000"/>
            <a:ext cx="624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P(P, </a:t>
            </a:r>
            <a:r>
              <a:rPr lang="el-GR" dirty="0" smtClean="0"/>
              <a:t>θ</a:t>
            </a:r>
            <a:r>
              <a:rPr lang="en-US" dirty="0" smtClean="0"/>
              <a:t>.p,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  <a:r>
              <a:rPr lang="en-US" dirty="0" err="1" smtClean="0"/>
              <a:t>d|D</a:t>
            </a:r>
            <a:r>
              <a:rPr lang="en-US" dirty="0" smtClean="0"/>
              <a:t>) = </a:t>
            </a:r>
            <a:r>
              <a:rPr lang="en-US" u="sng" dirty="0" smtClean="0"/>
              <a:t>(D|P, </a:t>
            </a:r>
            <a:r>
              <a:rPr lang="el-GR" u="sng" dirty="0" smtClean="0"/>
              <a:t>θ</a:t>
            </a:r>
            <a:r>
              <a:rPr lang="en-US" u="sng" dirty="0" smtClean="0"/>
              <a:t>.p, </a:t>
            </a:r>
            <a:r>
              <a:rPr lang="el-GR" u="sng" dirty="0" smtClean="0"/>
              <a:t>θ</a:t>
            </a:r>
            <a:r>
              <a:rPr lang="en-US" u="sng" dirty="0" smtClean="0"/>
              <a:t>.d)*(P, </a:t>
            </a:r>
            <a:r>
              <a:rPr lang="el-GR" u="sng" dirty="0" smtClean="0"/>
              <a:t>θ</a:t>
            </a:r>
            <a:r>
              <a:rPr lang="en-US" u="sng" dirty="0" smtClean="0"/>
              <a:t>.p, </a:t>
            </a:r>
            <a:r>
              <a:rPr lang="el-GR" u="sng" dirty="0" smtClean="0"/>
              <a:t>θ</a:t>
            </a:r>
            <a:r>
              <a:rPr lang="en-US" u="sng" dirty="0" smtClean="0"/>
              <a:t>.d)</a:t>
            </a:r>
            <a:endParaRPr lang="en-US" u="sng" dirty="0"/>
          </a:p>
        </p:txBody>
      </p:sp>
      <p:sp>
        <p:nvSpPr>
          <p:cNvPr id="18" name="Rectangle 17"/>
          <p:cNvSpPr/>
          <p:nvPr/>
        </p:nvSpPr>
        <p:spPr>
          <a:xfrm>
            <a:off x="4973347" y="381000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456967" y="4836736"/>
            <a:ext cx="76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Bayesian Hierarchical Analysis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24000"/>
            <a:ext cx="9131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joint distribution [</a:t>
            </a:r>
            <a:r>
              <a:rPr lang="en-US" dirty="0" err="1" smtClean="0"/>
              <a:t>process,parameters</a:t>
            </a:r>
            <a:r>
              <a:rPr lang="en-US" dirty="0" smtClean="0"/>
              <a:t>| data]=</a:t>
            </a:r>
          </a:p>
          <a:p>
            <a:endParaRPr lang="en-US" dirty="0" smtClean="0"/>
          </a:p>
          <a:p>
            <a:r>
              <a:rPr lang="en-US" dirty="0" smtClean="0"/>
              <a:t> [</a:t>
            </a:r>
            <a:r>
              <a:rPr lang="en-US" dirty="0" err="1" smtClean="0"/>
              <a:t>data|process</a:t>
            </a:r>
            <a:r>
              <a:rPr lang="en-US" dirty="0" smtClean="0"/>
              <a:t>, parameters] * [</a:t>
            </a:r>
            <a:r>
              <a:rPr lang="en-US" dirty="0" err="1" smtClean="0"/>
              <a:t>process|parameters</a:t>
            </a:r>
            <a:r>
              <a:rPr lang="en-US" dirty="0" smtClean="0"/>
              <a:t>] * [parameters]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3429000"/>
            <a:ext cx="624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P(P, </a:t>
            </a:r>
            <a:r>
              <a:rPr lang="el-GR" dirty="0" smtClean="0"/>
              <a:t>θ</a:t>
            </a:r>
            <a:r>
              <a:rPr lang="en-US" dirty="0" smtClean="0"/>
              <a:t>.p,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  <a:r>
              <a:rPr lang="en-US" dirty="0" err="1" smtClean="0"/>
              <a:t>d|D</a:t>
            </a:r>
            <a:r>
              <a:rPr lang="en-US" dirty="0" smtClean="0"/>
              <a:t>) = </a:t>
            </a:r>
            <a:r>
              <a:rPr lang="en-US" u="sng" dirty="0" smtClean="0"/>
              <a:t>(D|P, </a:t>
            </a:r>
            <a:r>
              <a:rPr lang="el-GR" u="sng" dirty="0" smtClean="0"/>
              <a:t>θ</a:t>
            </a:r>
            <a:r>
              <a:rPr lang="en-US" u="sng" dirty="0" smtClean="0"/>
              <a:t>.p, </a:t>
            </a:r>
            <a:r>
              <a:rPr lang="el-GR" u="sng" dirty="0" smtClean="0"/>
              <a:t>θ</a:t>
            </a:r>
            <a:r>
              <a:rPr lang="en-US" u="sng" dirty="0" smtClean="0"/>
              <a:t>.d)*(P, </a:t>
            </a:r>
            <a:r>
              <a:rPr lang="el-GR" u="sng" dirty="0" smtClean="0"/>
              <a:t>θ</a:t>
            </a:r>
            <a:r>
              <a:rPr lang="en-US" u="sng" dirty="0" smtClean="0"/>
              <a:t>.p, </a:t>
            </a:r>
            <a:r>
              <a:rPr lang="el-GR" u="sng" dirty="0" smtClean="0"/>
              <a:t>θ</a:t>
            </a:r>
            <a:r>
              <a:rPr lang="en-US" u="sng" dirty="0" smtClean="0"/>
              <a:t>.d)</a:t>
            </a:r>
            <a:endParaRPr lang="en-US" u="sng" dirty="0"/>
          </a:p>
        </p:txBody>
      </p:sp>
      <p:sp>
        <p:nvSpPr>
          <p:cNvPr id="18" name="Rectangle 17"/>
          <p:cNvSpPr/>
          <p:nvPr/>
        </p:nvSpPr>
        <p:spPr>
          <a:xfrm>
            <a:off x="4973347" y="381000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456967" y="4836736"/>
            <a:ext cx="76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24240" y="3048000"/>
            <a:ext cx="2352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Bayesian Hierarchical Analysis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1524000"/>
            <a:ext cx="91310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joint distribution [</a:t>
            </a:r>
            <a:r>
              <a:rPr lang="en-US" dirty="0" err="1" smtClean="0"/>
              <a:t>process,parameters</a:t>
            </a:r>
            <a:r>
              <a:rPr lang="en-US" dirty="0" smtClean="0"/>
              <a:t>| data]=</a:t>
            </a:r>
          </a:p>
          <a:p>
            <a:endParaRPr lang="en-US" dirty="0" smtClean="0"/>
          </a:p>
          <a:p>
            <a:r>
              <a:rPr lang="en-US" dirty="0" smtClean="0"/>
              <a:t> [</a:t>
            </a:r>
            <a:r>
              <a:rPr lang="en-US" dirty="0" err="1" smtClean="0"/>
              <a:t>data|process</a:t>
            </a:r>
            <a:r>
              <a:rPr lang="en-US" dirty="0" smtClean="0"/>
              <a:t>, parameters] * [</a:t>
            </a:r>
            <a:r>
              <a:rPr lang="en-US" dirty="0" err="1" smtClean="0"/>
              <a:t>process|parameters</a:t>
            </a:r>
            <a:r>
              <a:rPr lang="en-US" dirty="0" smtClean="0"/>
              <a:t>] * [parameters]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3429000"/>
            <a:ext cx="624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P(P, </a:t>
            </a:r>
            <a:r>
              <a:rPr lang="el-GR" dirty="0" smtClean="0"/>
              <a:t>θ</a:t>
            </a:r>
            <a:r>
              <a:rPr lang="en-US" dirty="0" smtClean="0"/>
              <a:t>.p,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  <a:r>
              <a:rPr lang="en-US" dirty="0" err="1" smtClean="0"/>
              <a:t>d|D</a:t>
            </a:r>
            <a:r>
              <a:rPr lang="en-US" dirty="0" smtClean="0"/>
              <a:t>) = </a:t>
            </a:r>
            <a:r>
              <a:rPr lang="en-US" u="sng" dirty="0" smtClean="0"/>
              <a:t>(D|P, </a:t>
            </a:r>
            <a:r>
              <a:rPr lang="el-GR" u="sng" dirty="0" smtClean="0"/>
              <a:t>θ</a:t>
            </a:r>
            <a:r>
              <a:rPr lang="en-US" u="sng" dirty="0" smtClean="0"/>
              <a:t>.p, </a:t>
            </a:r>
            <a:r>
              <a:rPr lang="el-GR" u="sng" dirty="0" smtClean="0"/>
              <a:t>θ</a:t>
            </a:r>
            <a:r>
              <a:rPr lang="en-US" u="sng" dirty="0" smtClean="0"/>
              <a:t>.d)*(P, </a:t>
            </a:r>
            <a:r>
              <a:rPr lang="el-GR" u="sng" dirty="0" smtClean="0"/>
              <a:t>θ</a:t>
            </a:r>
            <a:r>
              <a:rPr lang="en-US" u="sng" dirty="0" smtClean="0"/>
              <a:t>.p, </a:t>
            </a:r>
            <a:r>
              <a:rPr lang="el-GR" u="sng" dirty="0" smtClean="0"/>
              <a:t>θ</a:t>
            </a:r>
            <a:r>
              <a:rPr lang="en-US" u="sng" dirty="0" smtClean="0"/>
              <a:t>.d)</a:t>
            </a:r>
            <a:endParaRPr lang="en-US" u="sng" dirty="0"/>
          </a:p>
        </p:txBody>
      </p:sp>
      <p:sp>
        <p:nvSpPr>
          <p:cNvPr id="18" name="Rectangle 17"/>
          <p:cNvSpPr/>
          <p:nvPr/>
        </p:nvSpPr>
        <p:spPr>
          <a:xfrm>
            <a:off x="4973347" y="3810000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200400" y="4670048"/>
            <a:ext cx="423782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∞</a:t>
            </a:r>
            <a:r>
              <a:rPr lang="en-US" dirty="0" smtClean="0"/>
              <a:t> </a:t>
            </a:r>
            <a:r>
              <a:rPr lang="en-US" u="sng" dirty="0" smtClean="0"/>
              <a:t>(D|P,</a:t>
            </a:r>
            <a:r>
              <a:rPr lang="el-GR" u="sng" dirty="0" smtClean="0"/>
              <a:t>θ</a:t>
            </a:r>
            <a:r>
              <a:rPr lang="en-US" u="sng" dirty="0" smtClean="0"/>
              <a:t>.d)*(P| </a:t>
            </a:r>
            <a:r>
              <a:rPr lang="el-GR" u="sng" dirty="0" smtClean="0"/>
              <a:t>θ</a:t>
            </a:r>
            <a:r>
              <a:rPr lang="en-US" u="sng" dirty="0" smtClean="0"/>
              <a:t>.p)* (</a:t>
            </a:r>
            <a:r>
              <a:rPr lang="el-GR" u="sng" dirty="0" smtClean="0"/>
              <a:t>θ</a:t>
            </a:r>
            <a:r>
              <a:rPr lang="en-US" u="sng" dirty="0" smtClean="0"/>
              <a:t>.p, </a:t>
            </a:r>
            <a:r>
              <a:rPr lang="el-GR" u="sng" dirty="0" smtClean="0"/>
              <a:t>θ</a:t>
            </a:r>
            <a:r>
              <a:rPr lang="en-US" u="sng" dirty="0" smtClean="0"/>
              <a:t>.d)</a:t>
            </a:r>
          </a:p>
          <a:p>
            <a:endParaRPr lang="en-US" u="sng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456967" y="4836736"/>
            <a:ext cx="76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24240" y="3048000"/>
            <a:ext cx="2352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Bayes</a:t>
            </a:r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19200" y="5329535"/>
            <a:ext cx="7495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 a series of low dimension conditional distributions.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267200"/>
            <a:ext cx="3608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Probability theory shows: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572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HB Example</a:t>
            </a:r>
          </a:p>
          <a:p>
            <a:endParaRPr lang="en-US" b="1" dirty="0" smtClean="0"/>
          </a:p>
          <a:p>
            <a:r>
              <a:rPr lang="en-US" b="1" dirty="0" smtClean="0"/>
              <a:t>Question</a:t>
            </a:r>
            <a:r>
              <a:rPr lang="en-US" dirty="0" smtClean="0"/>
              <a:t>: Do trees produce more seeds when grown at elevated CO</a:t>
            </a:r>
            <a:r>
              <a:rPr lang="en-US" baseline="-25000" dirty="0" smtClean="0"/>
              <a:t>2</a:t>
            </a:r>
            <a:r>
              <a:rPr lang="en-US" dirty="0" smtClean="0"/>
              <a:t>?</a:t>
            </a:r>
          </a:p>
          <a:p>
            <a:endParaRPr lang="en-US" b="1" dirty="0" smtClean="0"/>
          </a:p>
          <a:p>
            <a:r>
              <a:rPr lang="en-US" b="1" dirty="0" smtClean="0"/>
              <a:t>Design</a:t>
            </a:r>
            <a:r>
              <a:rPr lang="en-US" dirty="0" smtClean="0"/>
              <a:t>: 50-100 trees in 6 plots, 3 at ambient and 3 elevated</a:t>
            </a:r>
          </a:p>
          <a:p>
            <a:endParaRPr lang="en-US" dirty="0" smtClean="0"/>
          </a:p>
          <a:p>
            <a:r>
              <a:rPr lang="en-US" b="1" dirty="0" smtClean="0"/>
              <a:t>Data</a:t>
            </a:r>
            <a:r>
              <a:rPr lang="en-US" dirty="0" smtClean="0"/>
              <a:t>: Fecundity time series (#cones) on trees and seeds on ground. </a:t>
            </a:r>
          </a:p>
          <a:p>
            <a:pPr algn="ctr"/>
            <a:r>
              <a:rPr lang="en-US" sz="2000" dirty="0" smtClean="0"/>
              <a:t>[Seeds per pine cone: 83 +/- 24 (no CO2 effect)]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7" descr="Ariel View of FACE R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225925"/>
            <a:ext cx="1981200" cy="179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5334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Do you have TB?</a:t>
            </a:r>
          </a:p>
          <a:p>
            <a:pPr algn="ctr" eaLnBrk="1" hangingPunct="1"/>
            <a:r>
              <a:rPr lang="en-US" sz="28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…or is it just allergies</a:t>
            </a:r>
          </a:p>
          <a:p>
            <a:pPr algn="ctr" eaLnBrk="1" hangingPunct="1"/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62" name="Text Box 50"/>
          <p:cNvSpPr txBox="1">
            <a:spLocks noChangeArrowheads="1"/>
          </p:cNvSpPr>
          <p:nvPr/>
        </p:nvSpPr>
        <p:spPr bwMode="auto">
          <a:xfrm>
            <a:off x="270933" y="1676401"/>
            <a:ext cx="2573867" cy="37856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0"/>
              <a:t>1996 through 1998      </a:t>
            </a:r>
            <a:r>
              <a:rPr lang="en-US" b="0">
                <a:solidFill>
                  <a:schemeClr val="bg1"/>
                </a:solidFill>
              </a:rPr>
              <a:t>….</a:t>
            </a:r>
            <a:r>
              <a:rPr lang="en-US" b="0"/>
              <a:t>pretreatment</a:t>
            </a:r>
          </a:p>
          <a:p>
            <a:pPr algn="l"/>
            <a:endParaRPr lang="en-US" b="0"/>
          </a:p>
          <a:p>
            <a:pPr algn="l"/>
            <a:r>
              <a:rPr lang="en-US" b="0"/>
              <a:t>Change of scale:</a:t>
            </a:r>
          </a:p>
          <a:p>
            <a:pPr algn="l"/>
            <a:r>
              <a:rPr lang="en-US" b="0"/>
              <a:t>seeds in plots to cones on individuals.</a:t>
            </a:r>
          </a:p>
          <a:p>
            <a:pPr algn="l"/>
            <a:endParaRPr lang="en-US" b="0"/>
          </a:p>
          <a:p>
            <a:pPr algn="l"/>
            <a:endParaRPr lang="en-US" b="0"/>
          </a:p>
        </p:txBody>
      </p:sp>
      <p:sp>
        <p:nvSpPr>
          <p:cNvPr id="115817" name="Text Box 105"/>
          <p:cNvSpPr txBox="1">
            <a:spLocks noChangeArrowheads="1"/>
          </p:cNvSpPr>
          <p:nvPr/>
        </p:nvSpPr>
        <p:spPr bwMode="auto">
          <a:xfrm>
            <a:off x="1422400" y="100014"/>
            <a:ext cx="6299200" cy="1077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dirty="0"/>
              <a:t>The fecundity process is complex…</a:t>
            </a:r>
          </a:p>
        </p:txBody>
      </p:sp>
      <p:sp>
        <p:nvSpPr>
          <p:cNvPr id="115800" name="Text Box 88"/>
          <p:cNvSpPr txBox="1">
            <a:spLocks noChangeArrowheads="1"/>
          </p:cNvSpPr>
          <p:nvPr/>
        </p:nvSpPr>
        <p:spPr bwMode="auto">
          <a:xfrm>
            <a:off x="7154334" y="1447800"/>
            <a:ext cx="140532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0">
                <a:latin typeface="Times"/>
              </a:rPr>
              <a:t>Tree responses</a:t>
            </a:r>
          </a:p>
        </p:txBody>
      </p: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2748845" y="989013"/>
            <a:ext cx="5413022" cy="5667376"/>
            <a:chOff x="1948" y="623"/>
            <a:chExt cx="3836" cy="3570"/>
          </a:xfrm>
        </p:grpSpPr>
        <p:sp>
          <p:nvSpPr>
            <p:cNvPr id="115764" name="Text Box 52"/>
            <p:cNvSpPr txBox="1">
              <a:spLocks noChangeArrowheads="1"/>
            </p:cNvSpPr>
            <p:nvPr/>
          </p:nvSpPr>
          <p:spPr bwMode="auto">
            <a:xfrm>
              <a:off x="5352" y="3888"/>
              <a:ext cx="43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b="0"/>
            </a:p>
          </p:txBody>
        </p:sp>
        <p:sp>
          <p:nvSpPr>
            <p:cNvPr id="115787" name="Text Box 75"/>
            <p:cNvSpPr txBox="1">
              <a:spLocks noChangeArrowheads="1"/>
            </p:cNvSpPr>
            <p:nvPr/>
          </p:nvSpPr>
          <p:spPr bwMode="auto">
            <a:xfrm>
              <a:off x="5064" y="3120"/>
              <a:ext cx="54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Design</a:t>
              </a:r>
            </a:p>
          </p:txBody>
        </p:sp>
        <p:sp>
          <p:nvSpPr>
            <p:cNvPr id="115813" name="Text Box 101"/>
            <p:cNvSpPr txBox="1">
              <a:spLocks noChangeArrowheads="1"/>
            </p:cNvSpPr>
            <p:nvPr/>
          </p:nvSpPr>
          <p:spPr bwMode="auto">
            <a:xfrm>
              <a:off x="5157" y="1968"/>
              <a:ext cx="44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Data </a:t>
              </a:r>
            </a:p>
          </p:txBody>
        </p:sp>
        <p:sp>
          <p:nvSpPr>
            <p:cNvPr id="115767" name="Text Box 55"/>
            <p:cNvSpPr txBox="1">
              <a:spLocks noChangeArrowheads="1"/>
            </p:cNvSpPr>
            <p:nvPr/>
          </p:nvSpPr>
          <p:spPr bwMode="auto">
            <a:xfrm rot="19962171">
              <a:off x="2656" y="623"/>
              <a:ext cx="84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b="0" i="1">
                  <a:latin typeface="Times"/>
                </a:rPr>
                <a:t>Intervention</a:t>
              </a:r>
            </a:p>
          </p:txBody>
        </p:sp>
        <p:sp>
          <p:nvSpPr>
            <p:cNvPr id="115769" name="Text Box 57"/>
            <p:cNvSpPr txBox="1">
              <a:spLocks noChangeArrowheads="1"/>
            </p:cNvSpPr>
            <p:nvPr/>
          </p:nvSpPr>
          <p:spPr bwMode="auto">
            <a:xfrm>
              <a:off x="1948" y="3980"/>
              <a:ext cx="318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b="0">
                  <a:latin typeface="Times"/>
                </a:rPr>
                <a:t>   1996          1998           2000          2002          2004</a:t>
              </a:r>
            </a:p>
          </p:txBody>
        </p:sp>
        <p:sp>
          <p:nvSpPr>
            <p:cNvPr id="115770" name="Line 58"/>
            <p:cNvSpPr>
              <a:spLocks noChangeShapeType="1"/>
            </p:cNvSpPr>
            <p:nvPr/>
          </p:nvSpPr>
          <p:spPr bwMode="auto">
            <a:xfrm>
              <a:off x="2256" y="390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71" name="Line 59"/>
            <p:cNvSpPr>
              <a:spLocks noChangeShapeType="1"/>
            </p:cNvSpPr>
            <p:nvPr/>
          </p:nvSpPr>
          <p:spPr bwMode="auto">
            <a:xfrm>
              <a:off x="2789" y="390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72" name="Line 60"/>
            <p:cNvSpPr>
              <a:spLocks noChangeShapeType="1"/>
            </p:cNvSpPr>
            <p:nvPr/>
          </p:nvSpPr>
          <p:spPr bwMode="auto">
            <a:xfrm>
              <a:off x="3381" y="390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73" name="Line 61"/>
            <p:cNvSpPr>
              <a:spLocks noChangeShapeType="1"/>
            </p:cNvSpPr>
            <p:nvPr/>
          </p:nvSpPr>
          <p:spPr bwMode="auto">
            <a:xfrm>
              <a:off x="3972" y="390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74" name="Line 62"/>
            <p:cNvSpPr>
              <a:spLocks noChangeShapeType="1"/>
            </p:cNvSpPr>
            <p:nvPr/>
          </p:nvSpPr>
          <p:spPr bwMode="auto">
            <a:xfrm>
              <a:off x="4564" y="3901"/>
              <a:ext cx="0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75" name="Text Box 63"/>
            <p:cNvSpPr txBox="1">
              <a:spLocks noChangeArrowheads="1"/>
            </p:cNvSpPr>
            <p:nvPr/>
          </p:nvSpPr>
          <p:spPr bwMode="auto">
            <a:xfrm>
              <a:off x="1968" y="2688"/>
              <a:ext cx="91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Pretreatment </a:t>
              </a:r>
            </a:p>
            <a:p>
              <a:r>
                <a:rPr lang="en-US" sz="1600" b="0">
                  <a:latin typeface="Times"/>
                </a:rPr>
                <a:t>phase</a:t>
              </a:r>
            </a:p>
          </p:txBody>
        </p:sp>
        <p:sp>
          <p:nvSpPr>
            <p:cNvPr id="115776" name="Text Box 64"/>
            <p:cNvSpPr txBox="1">
              <a:spLocks noChangeArrowheads="1"/>
            </p:cNvSpPr>
            <p:nvPr/>
          </p:nvSpPr>
          <p:spPr bwMode="auto">
            <a:xfrm>
              <a:off x="2850" y="3360"/>
              <a:ext cx="179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CO</a:t>
              </a:r>
              <a:r>
                <a:rPr lang="en-US" sz="1600" b="0" baseline="-25000">
                  <a:latin typeface="Times"/>
                </a:rPr>
                <a:t>2</a:t>
              </a:r>
              <a:r>
                <a:rPr lang="en-US" sz="1600" b="0">
                  <a:latin typeface="Times"/>
                </a:rPr>
                <a:t> treatment: reproduction</a:t>
              </a:r>
            </a:p>
          </p:txBody>
        </p:sp>
        <p:sp>
          <p:nvSpPr>
            <p:cNvPr id="115780" name="Line 68"/>
            <p:cNvSpPr>
              <a:spLocks noChangeShapeType="1"/>
            </p:cNvSpPr>
            <p:nvPr/>
          </p:nvSpPr>
          <p:spPr bwMode="auto">
            <a:xfrm>
              <a:off x="3027" y="1084"/>
              <a:ext cx="17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81" name="Text Box 69"/>
            <p:cNvSpPr txBox="1">
              <a:spLocks noChangeArrowheads="1"/>
            </p:cNvSpPr>
            <p:nvPr/>
          </p:nvSpPr>
          <p:spPr bwMode="auto">
            <a:xfrm>
              <a:off x="3124" y="877"/>
              <a:ext cx="133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Trees reach maturity</a:t>
              </a:r>
            </a:p>
          </p:txBody>
        </p:sp>
        <p:sp>
          <p:nvSpPr>
            <p:cNvPr id="115782" name="Rectangle 70"/>
            <p:cNvSpPr>
              <a:spLocks noChangeArrowheads="1"/>
            </p:cNvSpPr>
            <p:nvPr/>
          </p:nvSpPr>
          <p:spPr bwMode="auto">
            <a:xfrm>
              <a:off x="2269" y="2468"/>
              <a:ext cx="2544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  <a:p>
              <a:endParaRPr lang="en-US"/>
            </a:p>
            <a:p>
              <a:endParaRPr lang="en-US"/>
            </a:p>
          </p:txBody>
        </p:sp>
        <p:sp>
          <p:nvSpPr>
            <p:cNvPr id="115784" name="Rectangle 72"/>
            <p:cNvSpPr>
              <a:spLocks noChangeArrowheads="1"/>
            </p:cNvSpPr>
            <p:nvPr/>
          </p:nvSpPr>
          <p:spPr bwMode="auto">
            <a:xfrm>
              <a:off x="2780" y="2134"/>
              <a:ext cx="2021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86" name="AutoShape 74"/>
            <p:cNvSpPr>
              <a:spLocks/>
            </p:cNvSpPr>
            <p:nvPr/>
          </p:nvSpPr>
          <p:spPr bwMode="auto">
            <a:xfrm>
              <a:off x="4900" y="2707"/>
              <a:ext cx="148" cy="1098"/>
            </a:xfrm>
            <a:prstGeom prst="rightBrace">
              <a:avLst>
                <a:gd name="adj1" fmla="val 6182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88" name="Line 76"/>
            <p:cNvSpPr>
              <a:spLocks noChangeShapeType="1"/>
            </p:cNvSpPr>
            <p:nvPr/>
          </p:nvSpPr>
          <p:spPr bwMode="auto">
            <a:xfrm>
              <a:off x="2188" y="3805"/>
              <a:ext cx="24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789" name="Line 77"/>
            <p:cNvSpPr>
              <a:spLocks noChangeShapeType="1"/>
            </p:cNvSpPr>
            <p:nvPr/>
          </p:nvSpPr>
          <p:spPr bwMode="auto">
            <a:xfrm>
              <a:off x="2780" y="3566"/>
              <a:ext cx="18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115790" name="AutoShape 78"/>
            <p:cNvCxnSpPr>
              <a:cxnSpLocks noChangeShapeType="1"/>
              <a:stCxn id="115801" idx="1"/>
              <a:endCxn id="115789" idx="0"/>
            </p:cNvCxnSpPr>
            <p:nvPr/>
          </p:nvCxnSpPr>
          <p:spPr bwMode="auto">
            <a:xfrm flipV="1">
              <a:off x="2780" y="3557"/>
              <a:ext cx="0" cy="25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5791" name="Text Box 79"/>
            <p:cNvSpPr txBox="1">
              <a:spLocks noChangeArrowheads="1"/>
            </p:cNvSpPr>
            <p:nvPr/>
          </p:nvSpPr>
          <p:spPr bwMode="auto">
            <a:xfrm>
              <a:off x="2911" y="3598"/>
              <a:ext cx="54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control</a:t>
              </a:r>
            </a:p>
          </p:txBody>
        </p:sp>
        <p:sp>
          <p:nvSpPr>
            <p:cNvPr id="115793" name="AutoShape 81"/>
            <p:cNvSpPr>
              <a:spLocks/>
            </p:cNvSpPr>
            <p:nvPr/>
          </p:nvSpPr>
          <p:spPr bwMode="auto">
            <a:xfrm>
              <a:off x="4900" y="1513"/>
              <a:ext cx="148" cy="1098"/>
            </a:xfrm>
            <a:prstGeom prst="rightBrace">
              <a:avLst>
                <a:gd name="adj1" fmla="val 6182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98" name="Text Box 86"/>
            <p:cNvSpPr txBox="1">
              <a:spLocks noChangeArrowheads="1"/>
            </p:cNvSpPr>
            <p:nvPr/>
          </p:nvSpPr>
          <p:spPr bwMode="auto">
            <a:xfrm>
              <a:off x="2066" y="1068"/>
              <a:ext cx="78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Trees grow</a:t>
              </a:r>
            </a:p>
          </p:txBody>
        </p:sp>
        <p:sp>
          <p:nvSpPr>
            <p:cNvPr id="115799" name="AutoShape 87"/>
            <p:cNvSpPr>
              <a:spLocks/>
            </p:cNvSpPr>
            <p:nvPr/>
          </p:nvSpPr>
          <p:spPr bwMode="auto">
            <a:xfrm>
              <a:off x="4900" y="702"/>
              <a:ext cx="148" cy="620"/>
            </a:xfrm>
            <a:prstGeom prst="rightBrace">
              <a:avLst>
                <a:gd name="adj1" fmla="val 349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01" name="Line 89"/>
            <p:cNvSpPr>
              <a:spLocks noChangeShapeType="1"/>
            </p:cNvSpPr>
            <p:nvPr/>
          </p:nvSpPr>
          <p:spPr bwMode="auto">
            <a:xfrm>
              <a:off x="2780" y="845"/>
              <a:ext cx="0" cy="2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819" name="Text Box 107"/>
            <p:cNvSpPr txBox="1">
              <a:spLocks noChangeArrowheads="1"/>
            </p:cNvSpPr>
            <p:nvPr/>
          </p:nvSpPr>
          <p:spPr bwMode="auto">
            <a:xfrm>
              <a:off x="2843" y="1927"/>
              <a:ext cx="17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Cone counts on FACE trees</a:t>
              </a:r>
            </a:p>
          </p:txBody>
        </p:sp>
        <p:sp>
          <p:nvSpPr>
            <p:cNvPr id="115820" name="Text Box 108"/>
            <p:cNvSpPr txBox="1">
              <a:spLocks noChangeArrowheads="1"/>
            </p:cNvSpPr>
            <p:nvPr/>
          </p:nvSpPr>
          <p:spPr bwMode="auto">
            <a:xfrm>
              <a:off x="2806" y="2261"/>
              <a:ext cx="156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0">
                  <a:latin typeface="Times"/>
                </a:rPr>
                <a:t>Seed collection at FACE</a:t>
              </a:r>
            </a:p>
          </p:txBody>
        </p:sp>
        <p:sp>
          <p:nvSpPr>
            <p:cNvPr id="115821" name="Line 109"/>
            <p:cNvSpPr>
              <a:spLocks noChangeShapeType="1"/>
            </p:cNvSpPr>
            <p:nvPr/>
          </p:nvSpPr>
          <p:spPr bwMode="auto">
            <a:xfrm>
              <a:off x="2125" y="1268"/>
              <a:ext cx="26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824" name="Text Box 112"/>
            <p:cNvSpPr txBox="1">
              <a:spLocks noChangeArrowheads="1"/>
            </p:cNvSpPr>
            <p:nvPr/>
          </p:nvSpPr>
          <p:spPr bwMode="auto">
            <a:xfrm rot="19962171">
              <a:off x="1968" y="3215"/>
              <a:ext cx="8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b="0" i="1">
                  <a:latin typeface="Times"/>
                </a:rPr>
                <a:t>Fumigation</a:t>
              </a:r>
            </a:p>
          </p:txBody>
        </p:sp>
        <p:sp>
          <p:nvSpPr>
            <p:cNvPr id="115826" name="Line 114"/>
            <p:cNvSpPr>
              <a:spLocks noChangeShapeType="1"/>
            </p:cNvSpPr>
            <p:nvPr/>
          </p:nvSpPr>
          <p:spPr bwMode="auto">
            <a:xfrm>
              <a:off x="2256" y="3456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830" name="Line 118"/>
            <p:cNvSpPr>
              <a:spLocks noChangeShapeType="1"/>
            </p:cNvSpPr>
            <p:nvPr/>
          </p:nvSpPr>
          <p:spPr bwMode="auto">
            <a:xfrm>
              <a:off x="2160" y="3888"/>
              <a:ext cx="2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5"/>
          <p:cNvGrpSpPr>
            <a:grpSpLocks/>
          </p:cNvGrpSpPr>
          <p:nvPr/>
        </p:nvGrpSpPr>
        <p:grpSpPr bwMode="auto">
          <a:xfrm>
            <a:off x="1422400" y="95250"/>
            <a:ext cx="6426200" cy="6524625"/>
            <a:chOff x="1008" y="60"/>
            <a:chExt cx="4554" cy="4110"/>
          </a:xfrm>
        </p:grpSpPr>
        <p:sp>
          <p:nvSpPr>
            <p:cNvPr id="74911" name="Text Box 159"/>
            <p:cNvSpPr txBox="1">
              <a:spLocks noChangeArrowheads="1"/>
            </p:cNvSpPr>
            <p:nvPr/>
          </p:nvSpPr>
          <p:spPr bwMode="auto">
            <a:xfrm>
              <a:off x="1008" y="60"/>
              <a:ext cx="4464" cy="8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0" dirty="0" smtClean="0"/>
                <a:t>…and </a:t>
              </a:r>
              <a:r>
                <a:rPr lang="en-US" sz="3200" b="0" dirty="0"/>
                <a:t>nature is tricky.</a:t>
              </a:r>
            </a:p>
            <a:p>
              <a:pPr>
                <a:spcBef>
                  <a:spcPct val="50000"/>
                </a:spcBef>
              </a:pPr>
              <a:endParaRPr lang="en-US" sz="3200" b="0" dirty="0"/>
            </a:p>
          </p:txBody>
        </p:sp>
        <p:grpSp>
          <p:nvGrpSpPr>
            <p:cNvPr id="4" name="Group 164"/>
            <p:cNvGrpSpPr>
              <a:grpSpLocks/>
            </p:cNvGrpSpPr>
            <p:nvPr/>
          </p:nvGrpSpPr>
          <p:grpSpPr bwMode="auto">
            <a:xfrm>
              <a:off x="1251" y="541"/>
              <a:ext cx="4311" cy="3629"/>
              <a:chOff x="1251" y="541"/>
              <a:chExt cx="4311" cy="3629"/>
            </a:xfrm>
          </p:grpSpPr>
          <p:sp>
            <p:nvSpPr>
              <p:cNvPr id="74847" name="Text Box 95"/>
              <p:cNvSpPr txBox="1">
                <a:spLocks noChangeArrowheads="1"/>
              </p:cNvSpPr>
              <p:nvPr/>
            </p:nvSpPr>
            <p:spPr bwMode="auto">
              <a:xfrm rot="19962171">
                <a:off x="2211" y="541"/>
                <a:ext cx="844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 b="0" i="1">
                    <a:latin typeface="Times"/>
                  </a:rPr>
                  <a:t>Intervention</a:t>
                </a:r>
              </a:p>
            </p:txBody>
          </p:sp>
          <p:sp>
            <p:nvSpPr>
              <p:cNvPr id="74813" name="Line 61"/>
              <p:cNvSpPr>
                <a:spLocks noChangeShapeType="1"/>
              </p:cNvSpPr>
              <p:nvPr/>
            </p:nvSpPr>
            <p:spPr bwMode="auto">
              <a:xfrm>
                <a:off x="1349" y="3881"/>
                <a:ext cx="32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4" name="Text Box 62"/>
              <p:cNvSpPr txBox="1">
                <a:spLocks noChangeArrowheads="1"/>
              </p:cNvSpPr>
              <p:nvPr/>
            </p:nvSpPr>
            <p:spPr bwMode="auto">
              <a:xfrm>
                <a:off x="1596" y="3976"/>
                <a:ext cx="296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400" b="0">
                    <a:latin typeface="Times"/>
                  </a:rPr>
                  <a:t>1996            1998            2000             2002            2004</a:t>
                </a:r>
              </a:p>
            </p:txBody>
          </p:sp>
          <p:sp>
            <p:nvSpPr>
              <p:cNvPr id="74815" name="Line 63"/>
              <p:cNvSpPr>
                <a:spLocks noChangeShapeType="1"/>
              </p:cNvSpPr>
              <p:nvPr/>
            </p:nvSpPr>
            <p:spPr bwMode="auto">
              <a:xfrm>
                <a:off x="1743" y="3881"/>
                <a:ext cx="0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6" name="Line 64"/>
              <p:cNvSpPr>
                <a:spLocks noChangeShapeType="1"/>
              </p:cNvSpPr>
              <p:nvPr/>
            </p:nvSpPr>
            <p:spPr bwMode="auto">
              <a:xfrm>
                <a:off x="2335" y="3881"/>
                <a:ext cx="0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7" name="Line 65"/>
              <p:cNvSpPr>
                <a:spLocks noChangeShapeType="1"/>
              </p:cNvSpPr>
              <p:nvPr/>
            </p:nvSpPr>
            <p:spPr bwMode="auto">
              <a:xfrm>
                <a:off x="2927" y="3881"/>
                <a:ext cx="0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8" name="Line 66"/>
              <p:cNvSpPr>
                <a:spLocks noChangeShapeType="1"/>
              </p:cNvSpPr>
              <p:nvPr/>
            </p:nvSpPr>
            <p:spPr bwMode="auto">
              <a:xfrm>
                <a:off x="3518" y="3881"/>
                <a:ext cx="0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19" name="Line 67"/>
              <p:cNvSpPr>
                <a:spLocks noChangeShapeType="1"/>
              </p:cNvSpPr>
              <p:nvPr/>
            </p:nvSpPr>
            <p:spPr bwMode="auto">
              <a:xfrm>
                <a:off x="4110" y="3881"/>
                <a:ext cx="0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0" name="Text Box 68"/>
              <p:cNvSpPr txBox="1">
                <a:spLocks noChangeArrowheads="1"/>
              </p:cNvSpPr>
              <p:nvPr/>
            </p:nvSpPr>
            <p:spPr bwMode="auto">
              <a:xfrm>
                <a:off x="1684" y="3072"/>
                <a:ext cx="81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Pretreatment </a:t>
                </a:r>
              </a:p>
              <a:p>
                <a:r>
                  <a:rPr lang="en-US" sz="1400" b="0">
                    <a:latin typeface="Times"/>
                  </a:rPr>
                  <a:t>phase</a:t>
                </a:r>
              </a:p>
            </p:txBody>
          </p:sp>
          <p:sp>
            <p:nvSpPr>
              <p:cNvPr id="74821" name="Text Box 69"/>
              <p:cNvSpPr txBox="1">
                <a:spLocks noChangeArrowheads="1"/>
              </p:cNvSpPr>
              <p:nvPr/>
            </p:nvSpPr>
            <p:spPr bwMode="auto">
              <a:xfrm>
                <a:off x="2444" y="3355"/>
                <a:ext cx="88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CO2 treatment</a:t>
                </a:r>
              </a:p>
            </p:txBody>
          </p:sp>
          <p:sp>
            <p:nvSpPr>
              <p:cNvPr id="74822" name="Text Box 70"/>
              <p:cNvSpPr txBox="1">
                <a:spLocks noChangeArrowheads="1"/>
              </p:cNvSpPr>
              <p:nvPr/>
            </p:nvSpPr>
            <p:spPr bwMode="auto">
              <a:xfrm>
                <a:off x="3614" y="3066"/>
                <a:ext cx="67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solidFill>
                      <a:srgbClr val="A50021"/>
                    </a:solidFill>
                    <a:latin typeface="Times"/>
                  </a:rPr>
                  <a:t>Ice storm</a:t>
                </a:r>
              </a:p>
              <a:p>
                <a:r>
                  <a:rPr lang="en-US" sz="1600" b="0">
                    <a:solidFill>
                      <a:srgbClr val="A50021"/>
                    </a:solidFill>
                    <a:latin typeface="Times"/>
                  </a:rPr>
                  <a:t>damage</a:t>
                </a:r>
              </a:p>
            </p:txBody>
          </p:sp>
          <p:sp>
            <p:nvSpPr>
              <p:cNvPr id="74825" name="Line 73"/>
              <p:cNvSpPr>
                <a:spLocks noChangeShapeType="1"/>
              </p:cNvSpPr>
              <p:nvPr/>
            </p:nvSpPr>
            <p:spPr bwMode="auto">
              <a:xfrm>
                <a:off x="2582" y="1064"/>
                <a:ext cx="172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26" name="Text Box 74"/>
              <p:cNvSpPr txBox="1">
                <a:spLocks noChangeArrowheads="1"/>
              </p:cNvSpPr>
              <p:nvPr/>
            </p:nvSpPr>
            <p:spPr bwMode="auto">
              <a:xfrm>
                <a:off x="2747" y="873"/>
                <a:ext cx="1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Trees reach maturity</a:t>
                </a:r>
              </a:p>
            </p:txBody>
          </p:sp>
          <p:sp>
            <p:nvSpPr>
              <p:cNvPr id="74827" name="Rectangle 75"/>
              <p:cNvSpPr>
                <a:spLocks noChangeArrowheads="1"/>
              </p:cNvSpPr>
              <p:nvPr/>
            </p:nvSpPr>
            <p:spPr bwMode="auto">
              <a:xfrm>
                <a:off x="1793" y="2448"/>
                <a:ext cx="2563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28" name="Text Box 76"/>
              <p:cNvSpPr txBox="1">
                <a:spLocks noChangeArrowheads="1"/>
              </p:cNvSpPr>
              <p:nvPr/>
            </p:nvSpPr>
            <p:spPr bwMode="auto">
              <a:xfrm>
                <a:off x="2355" y="2257"/>
                <a:ext cx="157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Seed collection in the FACE</a:t>
                </a:r>
              </a:p>
            </p:txBody>
          </p:sp>
          <p:sp>
            <p:nvSpPr>
              <p:cNvPr id="74829" name="Rectangle 77"/>
              <p:cNvSpPr>
                <a:spLocks noChangeArrowheads="1"/>
              </p:cNvSpPr>
              <p:nvPr/>
            </p:nvSpPr>
            <p:spPr bwMode="auto">
              <a:xfrm>
                <a:off x="2335" y="2114"/>
                <a:ext cx="2021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30" name="Text Box 78"/>
              <p:cNvSpPr txBox="1">
                <a:spLocks noChangeArrowheads="1"/>
              </p:cNvSpPr>
              <p:nvPr/>
            </p:nvSpPr>
            <p:spPr bwMode="auto">
              <a:xfrm>
                <a:off x="2405" y="1923"/>
                <a:ext cx="17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Cone counts on the FACE trees</a:t>
                </a:r>
              </a:p>
            </p:txBody>
          </p:sp>
          <p:sp>
            <p:nvSpPr>
              <p:cNvPr id="74831" name="AutoShape 79"/>
              <p:cNvSpPr>
                <a:spLocks/>
              </p:cNvSpPr>
              <p:nvPr/>
            </p:nvSpPr>
            <p:spPr bwMode="auto">
              <a:xfrm>
                <a:off x="4455" y="2687"/>
                <a:ext cx="148" cy="1098"/>
              </a:xfrm>
              <a:prstGeom prst="rightBrace">
                <a:avLst>
                  <a:gd name="adj1" fmla="val 61824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32" name="Text Box 80"/>
              <p:cNvSpPr txBox="1">
                <a:spLocks noChangeArrowheads="1"/>
              </p:cNvSpPr>
              <p:nvPr/>
            </p:nvSpPr>
            <p:spPr bwMode="auto">
              <a:xfrm>
                <a:off x="4609" y="3117"/>
                <a:ext cx="49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Design</a:t>
                </a:r>
              </a:p>
            </p:txBody>
          </p:sp>
          <p:sp>
            <p:nvSpPr>
              <p:cNvPr id="74833" name="Line 81"/>
              <p:cNvSpPr>
                <a:spLocks noChangeShapeType="1"/>
              </p:cNvSpPr>
              <p:nvPr/>
            </p:nvSpPr>
            <p:spPr bwMode="auto">
              <a:xfrm>
                <a:off x="1743" y="3785"/>
                <a:ext cx="246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4" name="Line 82"/>
              <p:cNvSpPr>
                <a:spLocks noChangeShapeType="1"/>
              </p:cNvSpPr>
              <p:nvPr/>
            </p:nvSpPr>
            <p:spPr bwMode="auto">
              <a:xfrm>
                <a:off x="2335" y="3546"/>
                <a:ext cx="187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74835" name="AutoShape 83"/>
              <p:cNvCxnSpPr>
                <a:cxnSpLocks noChangeShapeType="1"/>
                <a:stCxn id="74846" idx="1"/>
                <a:endCxn id="74834" idx="0"/>
              </p:cNvCxnSpPr>
              <p:nvPr/>
            </p:nvCxnSpPr>
            <p:spPr bwMode="auto">
              <a:xfrm flipV="1">
                <a:off x="2335" y="3537"/>
                <a:ext cx="0" cy="254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74836" name="Text Box 84"/>
              <p:cNvSpPr txBox="1">
                <a:spLocks noChangeArrowheads="1"/>
              </p:cNvSpPr>
              <p:nvPr/>
            </p:nvSpPr>
            <p:spPr bwMode="auto">
              <a:xfrm>
                <a:off x="2489" y="3594"/>
                <a:ext cx="49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control</a:t>
                </a:r>
              </a:p>
            </p:txBody>
          </p:sp>
          <p:sp>
            <p:nvSpPr>
              <p:cNvPr id="74837" name="Line 85"/>
              <p:cNvSpPr>
                <a:spLocks noChangeShapeType="1"/>
              </p:cNvSpPr>
              <p:nvPr/>
            </p:nvSpPr>
            <p:spPr bwMode="auto">
              <a:xfrm>
                <a:off x="3594" y="3403"/>
                <a:ext cx="587" cy="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38" name="AutoShape 86"/>
              <p:cNvSpPr>
                <a:spLocks/>
              </p:cNvSpPr>
              <p:nvPr/>
            </p:nvSpPr>
            <p:spPr bwMode="auto">
              <a:xfrm>
                <a:off x="4455" y="1493"/>
                <a:ext cx="148" cy="1098"/>
              </a:xfrm>
              <a:prstGeom prst="rightBrace">
                <a:avLst>
                  <a:gd name="adj1" fmla="val 61824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39" name="Text Box 87"/>
              <p:cNvSpPr txBox="1">
                <a:spLocks noChangeArrowheads="1"/>
              </p:cNvSpPr>
              <p:nvPr/>
            </p:nvSpPr>
            <p:spPr bwMode="auto">
              <a:xfrm>
                <a:off x="4603" y="1812"/>
                <a:ext cx="44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 b="0">
                    <a:latin typeface="Times"/>
                  </a:rPr>
                  <a:t>Data </a:t>
                </a:r>
              </a:p>
            </p:txBody>
          </p:sp>
          <p:sp>
            <p:nvSpPr>
              <p:cNvPr id="74840" name="Line 88"/>
              <p:cNvSpPr>
                <a:spLocks noChangeShapeType="1"/>
              </p:cNvSpPr>
              <p:nvPr/>
            </p:nvSpPr>
            <p:spPr bwMode="auto">
              <a:xfrm>
                <a:off x="3321" y="873"/>
                <a:ext cx="98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1" name="Text Box 89"/>
              <p:cNvSpPr txBox="1">
                <a:spLocks noChangeArrowheads="1"/>
              </p:cNvSpPr>
              <p:nvPr/>
            </p:nvSpPr>
            <p:spPr bwMode="auto">
              <a:xfrm>
                <a:off x="3297" y="666"/>
                <a:ext cx="68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solidFill>
                      <a:srgbClr val="A50021"/>
                    </a:solidFill>
                    <a:latin typeface="Times"/>
                  </a:rPr>
                  <a:t>Mortality</a:t>
                </a:r>
              </a:p>
            </p:txBody>
          </p:sp>
          <p:sp>
            <p:nvSpPr>
              <p:cNvPr id="74843" name="Text Box 91"/>
              <p:cNvSpPr txBox="1">
                <a:spLocks noChangeArrowheads="1"/>
              </p:cNvSpPr>
              <p:nvPr/>
            </p:nvSpPr>
            <p:spPr bwMode="auto">
              <a:xfrm>
                <a:off x="1633" y="1064"/>
                <a:ext cx="70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"/>
                  </a:rPr>
                  <a:t>Trees grow</a:t>
                </a:r>
              </a:p>
            </p:txBody>
          </p:sp>
          <p:sp>
            <p:nvSpPr>
              <p:cNvPr id="74844" name="AutoShape 92"/>
              <p:cNvSpPr>
                <a:spLocks/>
              </p:cNvSpPr>
              <p:nvPr/>
            </p:nvSpPr>
            <p:spPr bwMode="auto">
              <a:xfrm>
                <a:off x="4455" y="682"/>
                <a:ext cx="148" cy="620"/>
              </a:xfrm>
              <a:prstGeom prst="rightBrace">
                <a:avLst>
                  <a:gd name="adj1" fmla="val 3491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845" name="Text Box 93"/>
              <p:cNvSpPr txBox="1">
                <a:spLocks noChangeArrowheads="1"/>
              </p:cNvSpPr>
              <p:nvPr/>
            </p:nvSpPr>
            <p:spPr bwMode="auto">
              <a:xfrm>
                <a:off x="4566" y="857"/>
                <a:ext cx="996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latin typeface="Times"/>
                  </a:rPr>
                  <a:t>Tree responses</a:t>
                </a:r>
              </a:p>
            </p:txBody>
          </p:sp>
          <p:sp>
            <p:nvSpPr>
              <p:cNvPr id="74846" name="Line 94"/>
              <p:cNvSpPr>
                <a:spLocks noChangeShapeType="1"/>
              </p:cNvSpPr>
              <p:nvPr/>
            </p:nvSpPr>
            <p:spPr bwMode="auto">
              <a:xfrm>
                <a:off x="2335" y="825"/>
                <a:ext cx="0" cy="29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8" name="Line 96"/>
              <p:cNvSpPr>
                <a:spLocks noChangeShapeType="1"/>
              </p:cNvSpPr>
              <p:nvPr/>
            </p:nvSpPr>
            <p:spPr bwMode="auto">
              <a:xfrm>
                <a:off x="1781" y="2830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49" name="Line 97"/>
              <p:cNvSpPr>
                <a:spLocks noChangeShapeType="1"/>
              </p:cNvSpPr>
              <p:nvPr/>
            </p:nvSpPr>
            <p:spPr bwMode="auto">
              <a:xfrm>
                <a:off x="2064" y="2830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0" name="Line 98"/>
              <p:cNvSpPr>
                <a:spLocks noChangeShapeType="1"/>
              </p:cNvSpPr>
              <p:nvPr/>
            </p:nvSpPr>
            <p:spPr bwMode="auto">
              <a:xfrm>
                <a:off x="2645" y="2830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1" name="Line 99"/>
              <p:cNvSpPr>
                <a:spLocks noChangeShapeType="1"/>
              </p:cNvSpPr>
              <p:nvPr/>
            </p:nvSpPr>
            <p:spPr bwMode="auto">
              <a:xfrm>
                <a:off x="3797" y="2830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3" name="Text Box 101"/>
              <p:cNvSpPr txBox="1">
                <a:spLocks noChangeArrowheads="1"/>
              </p:cNvSpPr>
              <p:nvPr/>
            </p:nvSpPr>
            <p:spPr bwMode="auto">
              <a:xfrm>
                <a:off x="2492" y="2624"/>
                <a:ext cx="147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 b="0">
                    <a:solidFill>
                      <a:srgbClr val="A50021"/>
                    </a:solidFill>
                    <a:latin typeface="Times"/>
                  </a:rPr>
                  <a:t>Interannual differences</a:t>
                </a:r>
              </a:p>
            </p:txBody>
          </p:sp>
          <p:sp>
            <p:nvSpPr>
              <p:cNvPr id="74855" name="Line 103"/>
              <p:cNvSpPr>
                <a:spLocks noChangeShapeType="1"/>
              </p:cNvSpPr>
              <p:nvPr/>
            </p:nvSpPr>
            <p:spPr bwMode="auto">
              <a:xfrm>
                <a:off x="3509" y="2832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6" name="Line 104"/>
              <p:cNvSpPr>
                <a:spLocks noChangeShapeType="1"/>
              </p:cNvSpPr>
              <p:nvPr/>
            </p:nvSpPr>
            <p:spPr bwMode="auto">
              <a:xfrm>
                <a:off x="3221" y="2832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7" name="Line 105"/>
              <p:cNvSpPr>
                <a:spLocks noChangeShapeType="1"/>
              </p:cNvSpPr>
              <p:nvPr/>
            </p:nvSpPr>
            <p:spPr bwMode="auto">
              <a:xfrm>
                <a:off x="2933" y="2832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858" name="Line 106"/>
              <p:cNvSpPr>
                <a:spLocks noChangeShapeType="1"/>
              </p:cNvSpPr>
              <p:nvPr/>
            </p:nvSpPr>
            <p:spPr bwMode="auto">
              <a:xfrm>
                <a:off x="2357" y="2832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08" name="Line 156"/>
              <p:cNvSpPr>
                <a:spLocks noChangeShapeType="1"/>
              </p:cNvSpPr>
              <p:nvPr/>
            </p:nvSpPr>
            <p:spPr bwMode="auto">
              <a:xfrm>
                <a:off x="4104" y="2832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2" name="Line 160"/>
              <p:cNvSpPr>
                <a:spLocks noChangeShapeType="1"/>
              </p:cNvSpPr>
              <p:nvPr/>
            </p:nvSpPr>
            <p:spPr bwMode="auto">
              <a:xfrm>
                <a:off x="1680" y="1248"/>
                <a:ext cx="26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4" name="Line 162"/>
              <p:cNvSpPr>
                <a:spLocks noChangeShapeType="1"/>
              </p:cNvSpPr>
              <p:nvPr/>
            </p:nvSpPr>
            <p:spPr bwMode="auto">
              <a:xfrm>
                <a:off x="1728" y="3648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915" name="Text Box 163"/>
              <p:cNvSpPr txBox="1">
                <a:spLocks noChangeArrowheads="1"/>
              </p:cNvSpPr>
              <p:nvPr/>
            </p:nvSpPr>
            <p:spPr bwMode="auto">
              <a:xfrm rot="19962171">
                <a:off x="1251" y="3531"/>
                <a:ext cx="76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600" b="0" i="1">
                    <a:latin typeface="Times"/>
                  </a:rPr>
                  <a:t>fumigation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270934" y="4346576"/>
            <a:ext cx="9008533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/>
              <a:t>Maturation is estimated for all trees with unknown status.  </a:t>
            </a:r>
          </a:p>
          <a:p>
            <a:pPr>
              <a:buFontTx/>
              <a:buChar char="•"/>
            </a:pPr>
            <a:endParaRPr lang="en-US" b="0"/>
          </a:p>
          <a:p>
            <a:pPr>
              <a:buFontTx/>
              <a:buChar char="•"/>
            </a:pPr>
            <a:r>
              <a:rPr lang="en-US" b="0"/>
              <a:t>Fecundity is only modeled for mature trees.</a:t>
            </a:r>
          </a:p>
          <a:p>
            <a:endParaRPr lang="en-US" b="0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1049867" y="101872"/>
            <a:ext cx="7179733" cy="51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Modeling Seed Production</a:t>
            </a:r>
          </a:p>
        </p:txBody>
      </p:sp>
      <p:pic>
        <p:nvPicPr>
          <p:cNvPr id="10343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7834" y="914401"/>
            <a:ext cx="7411156" cy="3046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863600" y="177800"/>
            <a:ext cx="7840133" cy="6680200"/>
            <a:chOff x="612" y="112"/>
            <a:chExt cx="5556" cy="4208"/>
          </a:xfrm>
        </p:grpSpPr>
        <p:pic>
          <p:nvPicPr>
            <p:cNvPr id="104494" name="Picture 46"/>
            <p:cNvPicPr>
              <a:picLocks noChangeAspect="1" noChangeArrowheads="1"/>
            </p:cNvPicPr>
            <p:nvPr/>
          </p:nvPicPr>
          <p:blipFill>
            <a:blip r:embed="rId3"/>
            <a:srcRect b="-1263"/>
            <a:stretch>
              <a:fillRect/>
            </a:stretch>
          </p:blipFill>
          <p:spPr bwMode="auto">
            <a:xfrm>
              <a:off x="612" y="475"/>
              <a:ext cx="5556" cy="3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768" y="1968"/>
              <a:ext cx="3408" cy="523"/>
              <a:chOff x="720" y="1968"/>
              <a:chExt cx="3408" cy="523"/>
            </a:xfrm>
          </p:grpSpPr>
          <p:sp>
            <p:nvSpPr>
              <p:cNvPr id="104473" name="Text Box 25"/>
              <p:cNvSpPr txBox="1">
                <a:spLocks noChangeArrowheads="1"/>
              </p:cNvSpPr>
              <p:nvPr/>
            </p:nvSpPr>
            <p:spPr bwMode="auto">
              <a:xfrm>
                <a:off x="1814" y="1991"/>
                <a:ext cx="131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b="0"/>
              </a:p>
            </p:txBody>
          </p:sp>
          <p:sp>
            <p:nvSpPr>
              <p:cNvPr id="104475" name="Text Box 27"/>
              <p:cNvSpPr txBox="1">
                <a:spLocks noChangeArrowheads="1"/>
              </p:cNvSpPr>
              <p:nvPr/>
            </p:nvSpPr>
            <p:spPr bwMode="auto">
              <a:xfrm>
                <a:off x="720" y="1968"/>
                <a:ext cx="3408" cy="5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b="0"/>
                  <a:t>Probability of being mature = f (diameter)</a:t>
                </a:r>
              </a:p>
            </p:txBody>
          </p:sp>
        </p:grpSp>
        <p:sp>
          <p:nvSpPr>
            <p:cNvPr id="104499" name="Text Box 51"/>
            <p:cNvSpPr txBox="1">
              <a:spLocks noChangeArrowheads="1"/>
            </p:cNvSpPr>
            <p:nvPr/>
          </p:nvSpPr>
          <p:spPr bwMode="auto">
            <a:xfrm>
              <a:off x="744" y="112"/>
              <a:ext cx="50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 dirty="0"/>
                <a:t>Modeling Seed Production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0" y="-230188"/>
            <a:ext cx="8805333" cy="6554788"/>
            <a:chOff x="0" y="-145"/>
            <a:chExt cx="6240" cy="4129"/>
          </a:xfrm>
        </p:grpSpPr>
        <p:sp>
          <p:nvSpPr>
            <p:cNvPr id="87048" name="Rectangle 8"/>
            <p:cNvSpPr>
              <a:spLocks noChangeArrowheads="1"/>
            </p:cNvSpPr>
            <p:nvPr/>
          </p:nvSpPr>
          <p:spPr bwMode="auto">
            <a:xfrm>
              <a:off x="0" y="-145"/>
              <a:ext cx="131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288" y="64"/>
              <a:ext cx="5952" cy="3920"/>
              <a:chOff x="288" y="64"/>
              <a:chExt cx="5952" cy="3920"/>
            </a:xfrm>
          </p:grpSpPr>
          <p:sp>
            <p:nvSpPr>
              <p:cNvPr id="87063" name="Rectangle 23"/>
              <p:cNvSpPr>
                <a:spLocks noChangeArrowheads="1"/>
              </p:cNvSpPr>
              <p:nvPr/>
            </p:nvSpPr>
            <p:spPr bwMode="auto">
              <a:xfrm>
                <a:off x="288" y="3408"/>
                <a:ext cx="5952" cy="57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bIns="137160" anchor="ctr"/>
              <a:lstStyle/>
              <a:p>
                <a:r>
                  <a:rPr lang="en-US" sz="2800" b="0">
                    <a:solidFill>
                      <a:schemeClr val="tx2"/>
                    </a:solidFill>
                  </a:rPr>
                  <a:t>Trees mature at smaller diameters in elevated CO</a:t>
                </a:r>
                <a:r>
                  <a:rPr lang="en-US" sz="2800" b="0" baseline="-25000">
                    <a:solidFill>
                      <a:schemeClr val="tx2"/>
                    </a:solidFill>
                  </a:rPr>
                  <a:t>2</a:t>
                </a:r>
                <a:r>
                  <a:rPr lang="en-US" sz="2800" b="0">
                    <a:solidFill>
                      <a:schemeClr val="tx2"/>
                    </a:solidFill>
                  </a:rPr>
                  <a:t>.</a:t>
                </a:r>
                <a:br>
                  <a:rPr lang="en-US" sz="2800" b="0">
                    <a:solidFill>
                      <a:schemeClr val="tx2"/>
                    </a:solidFill>
                  </a:rPr>
                </a:br>
                <a:r>
                  <a:rPr lang="en-US" sz="2800" b="0">
                    <a:solidFill>
                      <a:schemeClr val="tx2"/>
                    </a:solidFill>
                  </a:rPr>
                  <a:t>More young trees have matured in high CO</a:t>
                </a:r>
                <a:r>
                  <a:rPr lang="en-US" sz="2800" b="0" baseline="-25000">
                    <a:solidFill>
                      <a:schemeClr val="tx2"/>
                    </a:solidFill>
                  </a:rPr>
                  <a:t>2</a:t>
                </a:r>
                <a:r>
                  <a:rPr lang="en-US" sz="2800" b="0">
                    <a:solidFill>
                      <a:schemeClr val="tx2"/>
                    </a:solidFill>
                  </a:rPr>
                  <a:t>.</a:t>
                </a:r>
              </a:p>
            </p:txBody>
          </p:sp>
          <p:sp>
            <p:nvSpPr>
              <p:cNvPr id="87075" name="Text Box 35"/>
              <p:cNvSpPr txBox="1">
                <a:spLocks noChangeArrowheads="1"/>
              </p:cNvSpPr>
              <p:nvPr/>
            </p:nvSpPr>
            <p:spPr bwMode="auto">
              <a:xfrm>
                <a:off x="744" y="64"/>
                <a:ext cx="50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800" b="0" dirty="0"/>
                  <a:t>Modeling Seed Production</a:t>
                </a:r>
              </a:p>
            </p:txBody>
          </p:sp>
          <p:pic>
            <p:nvPicPr>
              <p:cNvPr id="87079" name="Picture 39"/>
              <p:cNvPicPr>
                <a:picLocks noChangeAspect="1" noChangeArrowheads="1"/>
              </p:cNvPicPr>
              <p:nvPr/>
            </p:nvPicPr>
            <p:blipFill>
              <a:blip r:embed="rId3"/>
              <a:srcRect t="38306"/>
              <a:stretch>
                <a:fillRect/>
              </a:stretch>
            </p:blipFill>
            <p:spPr bwMode="auto">
              <a:xfrm>
                <a:off x="557" y="584"/>
                <a:ext cx="5371" cy="25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87082" name="Line 42"/>
            <p:cNvSpPr>
              <a:spLocks noChangeShapeType="1"/>
            </p:cNvSpPr>
            <p:nvPr/>
          </p:nvSpPr>
          <p:spPr bwMode="auto">
            <a:xfrm>
              <a:off x="5592" y="1344"/>
              <a:ext cx="192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83" name="Line 43"/>
            <p:cNvSpPr>
              <a:spLocks noChangeShapeType="1"/>
            </p:cNvSpPr>
            <p:nvPr/>
          </p:nvSpPr>
          <p:spPr bwMode="auto">
            <a:xfrm>
              <a:off x="5553" y="1710"/>
              <a:ext cx="192" cy="0"/>
            </a:xfrm>
            <a:prstGeom prst="line">
              <a:avLst/>
            </a:prstGeom>
            <a:noFill/>
            <a:ln w="317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047044" y="782638"/>
            <a:ext cx="7411156" cy="5694362"/>
            <a:chOff x="742" y="493"/>
            <a:chExt cx="5252" cy="3587"/>
          </a:xfrm>
        </p:grpSpPr>
        <p:pic>
          <p:nvPicPr>
            <p:cNvPr id="106505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42" y="493"/>
              <a:ext cx="5252" cy="35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06506" name="Text Box 10"/>
            <p:cNvSpPr txBox="1">
              <a:spLocks noChangeArrowheads="1"/>
            </p:cNvSpPr>
            <p:nvPr/>
          </p:nvSpPr>
          <p:spPr bwMode="auto">
            <a:xfrm>
              <a:off x="1683" y="3408"/>
              <a:ext cx="3951" cy="523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Seed production = </a:t>
              </a:r>
            </a:p>
            <a:p>
              <a:r>
                <a:rPr lang="en-US"/>
                <a:t>f(CO</a:t>
              </a:r>
              <a:r>
                <a:rPr lang="en-US" baseline="-25000"/>
                <a:t>2</a:t>
              </a:r>
              <a:r>
                <a:rPr lang="en-US"/>
                <a:t>, diameter, ice storm, year effects)</a:t>
              </a:r>
            </a:p>
          </p:txBody>
        </p:sp>
      </p:grp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-76200" y="2514600"/>
            <a:ext cx="1693333" cy="138499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dirty="0"/>
              <a:t>Dispersal </a:t>
            </a:r>
            <a:r>
              <a:rPr lang="en-US" sz="2000" b="0" dirty="0" smtClean="0"/>
              <a:t>model </a:t>
            </a:r>
            <a:r>
              <a:rPr lang="en-US" sz="2000" b="0" smtClean="0"/>
              <a:t>and priors:</a:t>
            </a:r>
            <a:endParaRPr lang="en-US" sz="2000" b="0" dirty="0"/>
          </a:p>
          <a:p>
            <a:r>
              <a:rPr lang="en-US" sz="1200" b="0" dirty="0"/>
              <a:t>Clark, LaDeau and Ibanez 2004</a:t>
            </a:r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1049867" y="101872"/>
            <a:ext cx="7179733" cy="51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0" dirty="0"/>
              <a:t>Modeling Seed Production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09941" y="13716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(# &amp; location)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1371600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 pitchFamily="34" charset="0"/>
              </a:rPr>
              <a:t>(# &amp; location)</a:t>
            </a:r>
            <a:endParaRPr lang="en-US" sz="12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0" y="2694931"/>
            <a:ext cx="18473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9125" name="Rectangle 37"/>
          <p:cNvSpPr>
            <a:spLocks noChangeArrowheads="1"/>
          </p:cNvSpPr>
          <p:nvPr/>
        </p:nvSpPr>
        <p:spPr bwMode="auto">
          <a:xfrm flipV="1">
            <a:off x="6536267" y="1753624"/>
            <a:ext cx="2336800" cy="2677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rot="10800000" anchor="ctr">
            <a:spAutoFit/>
          </a:bodyPr>
          <a:lstStyle/>
          <a:p>
            <a:r>
              <a:rPr lang="en-US"/>
              <a:t>At diameters of</a:t>
            </a:r>
          </a:p>
          <a:p>
            <a:r>
              <a:rPr lang="en-US"/>
              <a:t> 24 cm to 25 cm</a:t>
            </a:r>
          </a:p>
          <a:p>
            <a:r>
              <a:rPr lang="en-US"/>
              <a:t>mean Ambient cones= 7</a:t>
            </a:r>
          </a:p>
          <a:p>
            <a:r>
              <a:rPr lang="en-US"/>
              <a:t>mean Elevated cones= 52 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117600" y="1087438"/>
            <a:ext cx="5532967" cy="5618162"/>
            <a:chOff x="1239" y="672"/>
            <a:chExt cx="3921" cy="3539"/>
          </a:xfrm>
        </p:grpSpPr>
        <p:pic>
          <p:nvPicPr>
            <p:cNvPr id="89133" name="Picture 4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39" y="672"/>
              <a:ext cx="3921" cy="35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89134" name="Rectangle 46"/>
            <p:cNvSpPr>
              <a:spLocks noChangeArrowheads="1"/>
            </p:cNvSpPr>
            <p:nvPr/>
          </p:nvSpPr>
          <p:spPr bwMode="auto">
            <a:xfrm>
              <a:off x="4096" y="672"/>
              <a:ext cx="96" cy="3072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136" name="Line 48"/>
          <p:cNvSpPr>
            <a:spLocks noChangeShapeType="1"/>
          </p:cNvSpPr>
          <p:nvPr/>
        </p:nvSpPr>
        <p:spPr bwMode="auto">
          <a:xfrm flipV="1">
            <a:off x="5283200" y="3200400"/>
            <a:ext cx="1591733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89378" y="254001"/>
            <a:ext cx="8509000" cy="6761163"/>
            <a:chOff x="772" y="160"/>
            <a:chExt cx="6030" cy="4259"/>
          </a:xfrm>
        </p:grpSpPr>
        <p:sp>
          <p:nvSpPr>
            <p:cNvPr id="137222" name="Text Box 6"/>
            <p:cNvSpPr txBox="1">
              <a:spLocks noChangeArrowheads="1"/>
            </p:cNvSpPr>
            <p:nvPr/>
          </p:nvSpPr>
          <p:spPr bwMode="auto">
            <a:xfrm>
              <a:off x="840" y="160"/>
              <a:ext cx="50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0" dirty="0"/>
                <a:t>Modeling Seed Production</a:t>
              </a:r>
            </a:p>
          </p:txBody>
        </p:sp>
        <p:pic>
          <p:nvPicPr>
            <p:cNvPr id="137223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72" y="589"/>
              <a:ext cx="5252" cy="35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37224" name="Text Box 8"/>
            <p:cNvSpPr txBox="1">
              <a:spLocks noChangeArrowheads="1"/>
            </p:cNvSpPr>
            <p:nvPr/>
          </p:nvSpPr>
          <p:spPr bwMode="auto">
            <a:xfrm>
              <a:off x="4006" y="1776"/>
              <a:ext cx="2796" cy="756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Seed production = </a:t>
              </a:r>
            </a:p>
            <a:p>
              <a:r>
                <a:rPr lang="en-US"/>
                <a:t>f(CO2, diameter, ice storm, </a:t>
              </a:r>
            </a:p>
            <a:p>
              <a:r>
                <a:rPr lang="en-US"/>
                <a:t>year effect)</a:t>
              </a:r>
            </a:p>
          </p:txBody>
        </p:sp>
        <p:sp>
          <p:nvSpPr>
            <p:cNvPr id="137225" name="Text Box 9"/>
            <p:cNvSpPr txBox="1">
              <a:spLocks noChangeArrowheads="1"/>
            </p:cNvSpPr>
            <p:nvPr/>
          </p:nvSpPr>
          <p:spPr bwMode="auto">
            <a:xfrm>
              <a:off x="4021" y="3198"/>
              <a:ext cx="2387" cy="1221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Random intercept model:</a:t>
              </a:r>
            </a:p>
            <a:p>
              <a:r>
                <a:rPr lang="en-US"/>
                <a:t>We also allow seed production to vary among individuals.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8" name="Text Box 1034"/>
          <p:cNvSpPr txBox="1">
            <a:spLocks noChangeArrowheads="1"/>
          </p:cNvSpPr>
          <p:nvPr/>
        </p:nvSpPr>
        <p:spPr bwMode="auto">
          <a:xfrm>
            <a:off x="914400" y="178072"/>
            <a:ext cx="7179733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Seed Production: Bayesian Hierarchical Model</a:t>
            </a:r>
          </a:p>
        </p:txBody>
      </p:sp>
      <p:sp>
        <p:nvSpPr>
          <p:cNvPr id="84040" name="Rectangle 1096"/>
          <p:cNvSpPr>
            <a:spLocks noChangeArrowheads="1"/>
          </p:cNvSpPr>
          <p:nvPr/>
        </p:nvSpPr>
        <p:spPr bwMode="auto">
          <a:xfrm>
            <a:off x="711200" y="762000"/>
            <a:ext cx="7789333" cy="5943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4042" name="Picture 109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7834" y="858838"/>
            <a:ext cx="7411156" cy="5694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914400" y="1066800"/>
            <a:ext cx="2912533" cy="2308324"/>
          </a:xfrm>
          <a:prstGeom prst="rect">
            <a:avLst/>
          </a:prstGeom>
          <a:solidFill>
            <a:schemeClr val="hlink">
              <a:alpha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Mature trees in the high CO</a:t>
            </a:r>
            <a:r>
              <a:rPr lang="en-US" b="0" baseline="-25000" dirty="0"/>
              <a:t>2</a:t>
            </a:r>
            <a:r>
              <a:rPr lang="en-US" b="0" dirty="0"/>
              <a:t> plots produce up to </a:t>
            </a:r>
            <a:r>
              <a:rPr lang="en-US" dirty="0"/>
              <a:t>125 more cones per tree</a:t>
            </a:r>
            <a:r>
              <a:rPr lang="en-US" b="0" dirty="0"/>
              <a:t> than mature ambient trees.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267200" y="1600200"/>
            <a:ext cx="4052711" cy="3268663"/>
            <a:chOff x="6781800" y="304800"/>
            <a:chExt cx="4052711" cy="3268663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/>
            <a:srcRect t="45630"/>
            <a:stretch>
              <a:fillRect/>
            </a:stretch>
          </p:blipFill>
          <p:spPr bwMode="auto">
            <a:xfrm>
              <a:off x="6781800" y="304800"/>
              <a:ext cx="4052711" cy="32686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pic>
          <p:nvPicPr>
            <p:cNvPr id="192516" name="Picture 4"/>
            <p:cNvPicPr>
              <a:picLocks noChangeAspect="1" noChangeArrowheads="1"/>
            </p:cNvPicPr>
            <p:nvPr/>
          </p:nvPicPr>
          <p:blipFill>
            <a:blip r:embed="rId3"/>
            <a:srcRect b="54370"/>
            <a:stretch>
              <a:fillRect/>
            </a:stretch>
          </p:blipFill>
          <p:spPr bwMode="auto">
            <a:xfrm>
              <a:off x="6781800" y="304800"/>
              <a:ext cx="4052711" cy="27432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43000" y="1371600"/>
            <a:ext cx="6705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Data:</a:t>
            </a:r>
          </a:p>
          <a:p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Positive test (+)</a:t>
            </a:r>
          </a:p>
          <a:p>
            <a:endParaRPr lang="en-US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Is it time to panic?</a:t>
            </a:r>
          </a:p>
          <a:p>
            <a:endParaRPr lang="en-US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Do you have TB?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2057400" y="1176337"/>
            <a:ext cx="6149623" cy="5681663"/>
            <a:chOff x="1416" y="720"/>
            <a:chExt cx="4358" cy="3579"/>
          </a:xfrm>
        </p:grpSpPr>
        <p:pic>
          <p:nvPicPr>
            <p:cNvPr id="88076" name="Picture 12"/>
            <p:cNvPicPr>
              <a:picLocks noChangeAspect="1" noChangeArrowheads="1"/>
            </p:cNvPicPr>
            <p:nvPr/>
          </p:nvPicPr>
          <p:blipFill>
            <a:blip r:embed="rId3"/>
            <a:srcRect l="7317"/>
            <a:stretch>
              <a:fillRect/>
            </a:stretch>
          </p:blipFill>
          <p:spPr bwMode="auto">
            <a:xfrm>
              <a:off x="1416" y="720"/>
              <a:ext cx="3648" cy="34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 flipV="1">
              <a:off x="1872" y="2929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flipV="1">
              <a:off x="2736" y="2929"/>
              <a:ext cx="110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84" name="Text Box 20"/>
            <p:cNvSpPr txBox="1">
              <a:spLocks noChangeArrowheads="1"/>
            </p:cNvSpPr>
            <p:nvPr/>
          </p:nvSpPr>
          <p:spPr bwMode="auto">
            <a:xfrm>
              <a:off x="3590" y="1131"/>
              <a:ext cx="216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*</a:t>
              </a:r>
            </a:p>
          </p:txBody>
        </p:sp>
        <p:sp>
          <p:nvSpPr>
            <p:cNvPr id="88085" name="Text Box 21"/>
            <p:cNvSpPr txBox="1">
              <a:spLocks noChangeArrowheads="1"/>
            </p:cNvSpPr>
            <p:nvPr/>
          </p:nvSpPr>
          <p:spPr bwMode="auto">
            <a:xfrm>
              <a:off x="4718" y="4125"/>
              <a:ext cx="1056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* Wahlenberg 1960</a:t>
              </a:r>
            </a:p>
          </p:txBody>
        </p:sp>
        <p:sp>
          <p:nvSpPr>
            <p:cNvPr id="88092" name="Rectangle 28"/>
            <p:cNvSpPr>
              <a:spLocks noChangeArrowheads="1"/>
            </p:cNvSpPr>
            <p:nvPr/>
          </p:nvSpPr>
          <p:spPr bwMode="auto">
            <a:xfrm>
              <a:off x="4536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7" name="Rectangle 33"/>
            <p:cNvSpPr>
              <a:spLocks noChangeArrowheads="1"/>
            </p:cNvSpPr>
            <p:nvPr/>
          </p:nvSpPr>
          <p:spPr bwMode="auto">
            <a:xfrm>
              <a:off x="4632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8" name="Rectangle 34"/>
            <p:cNvSpPr>
              <a:spLocks noChangeArrowheads="1"/>
            </p:cNvSpPr>
            <p:nvPr/>
          </p:nvSpPr>
          <p:spPr bwMode="auto">
            <a:xfrm>
              <a:off x="4728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099" name="Rectangle 35"/>
            <p:cNvSpPr>
              <a:spLocks noChangeArrowheads="1"/>
            </p:cNvSpPr>
            <p:nvPr/>
          </p:nvSpPr>
          <p:spPr bwMode="auto">
            <a:xfrm>
              <a:off x="4824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0" name="Rectangle 36"/>
            <p:cNvSpPr>
              <a:spLocks noChangeArrowheads="1"/>
            </p:cNvSpPr>
            <p:nvPr/>
          </p:nvSpPr>
          <p:spPr bwMode="auto">
            <a:xfrm>
              <a:off x="4440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1" name="Rectangle 37"/>
            <p:cNvSpPr>
              <a:spLocks noChangeArrowheads="1"/>
            </p:cNvSpPr>
            <p:nvPr/>
          </p:nvSpPr>
          <p:spPr bwMode="auto">
            <a:xfrm>
              <a:off x="4920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2" name="Rectangle 38"/>
            <p:cNvSpPr>
              <a:spLocks noChangeArrowheads="1"/>
            </p:cNvSpPr>
            <p:nvPr/>
          </p:nvSpPr>
          <p:spPr bwMode="auto">
            <a:xfrm>
              <a:off x="4344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3" name="Rectangle 39"/>
            <p:cNvSpPr>
              <a:spLocks noChangeArrowheads="1"/>
            </p:cNvSpPr>
            <p:nvPr/>
          </p:nvSpPr>
          <p:spPr bwMode="auto">
            <a:xfrm>
              <a:off x="4248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4" name="Rectangle 40"/>
            <p:cNvSpPr>
              <a:spLocks noChangeArrowheads="1"/>
            </p:cNvSpPr>
            <p:nvPr/>
          </p:nvSpPr>
          <p:spPr bwMode="auto">
            <a:xfrm>
              <a:off x="4152" y="720"/>
              <a:ext cx="48" cy="283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5" name="Rectangle 41"/>
            <p:cNvSpPr>
              <a:spLocks noChangeArrowheads="1"/>
            </p:cNvSpPr>
            <p:nvPr/>
          </p:nvSpPr>
          <p:spPr bwMode="auto">
            <a:xfrm>
              <a:off x="4056" y="768"/>
              <a:ext cx="48" cy="2784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6" name="Rectangle 42"/>
            <p:cNvSpPr>
              <a:spLocks noChangeArrowheads="1"/>
            </p:cNvSpPr>
            <p:nvPr/>
          </p:nvSpPr>
          <p:spPr bwMode="auto">
            <a:xfrm>
              <a:off x="3960" y="816"/>
              <a:ext cx="48" cy="2736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7" name="Rectangle 43"/>
            <p:cNvSpPr>
              <a:spLocks noChangeArrowheads="1"/>
            </p:cNvSpPr>
            <p:nvPr/>
          </p:nvSpPr>
          <p:spPr bwMode="auto">
            <a:xfrm>
              <a:off x="3864" y="1008"/>
              <a:ext cx="48" cy="2544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8" name="Rectangle 44"/>
            <p:cNvSpPr>
              <a:spLocks noChangeArrowheads="1"/>
            </p:cNvSpPr>
            <p:nvPr/>
          </p:nvSpPr>
          <p:spPr bwMode="auto">
            <a:xfrm>
              <a:off x="3768" y="1152"/>
              <a:ext cx="48" cy="2400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09" name="Rectangle 45"/>
            <p:cNvSpPr>
              <a:spLocks noChangeArrowheads="1"/>
            </p:cNvSpPr>
            <p:nvPr/>
          </p:nvSpPr>
          <p:spPr bwMode="auto">
            <a:xfrm>
              <a:off x="3672" y="1296"/>
              <a:ext cx="48" cy="2256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0" name="Rectangle 46"/>
            <p:cNvSpPr>
              <a:spLocks noChangeArrowheads="1"/>
            </p:cNvSpPr>
            <p:nvPr/>
          </p:nvSpPr>
          <p:spPr bwMode="auto">
            <a:xfrm>
              <a:off x="3576" y="1392"/>
              <a:ext cx="48" cy="2160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1" name="Rectangle 47"/>
            <p:cNvSpPr>
              <a:spLocks noChangeArrowheads="1"/>
            </p:cNvSpPr>
            <p:nvPr/>
          </p:nvSpPr>
          <p:spPr bwMode="auto">
            <a:xfrm>
              <a:off x="3480" y="1776"/>
              <a:ext cx="48" cy="1680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2" name="Rectangle 48"/>
            <p:cNvSpPr>
              <a:spLocks noChangeArrowheads="1"/>
            </p:cNvSpPr>
            <p:nvPr/>
          </p:nvSpPr>
          <p:spPr bwMode="auto">
            <a:xfrm>
              <a:off x="3384" y="1920"/>
              <a:ext cx="48" cy="1536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3" name="Rectangle 49"/>
            <p:cNvSpPr>
              <a:spLocks noChangeArrowheads="1"/>
            </p:cNvSpPr>
            <p:nvPr/>
          </p:nvSpPr>
          <p:spPr bwMode="auto">
            <a:xfrm>
              <a:off x="3288" y="2112"/>
              <a:ext cx="48" cy="1392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4" name="Rectangle 50"/>
            <p:cNvSpPr>
              <a:spLocks noChangeArrowheads="1"/>
            </p:cNvSpPr>
            <p:nvPr/>
          </p:nvSpPr>
          <p:spPr bwMode="auto">
            <a:xfrm>
              <a:off x="3192" y="2976"/>
              <a:ext cx="48" cy="528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8082" name="Picture 18"/>
            <p:cNvPicPr>
              <a:picLocks noChangeAspect="1" noChangeArrowheads="1"/>
            </p:cNvPicPr>
            <p:nvPr/>
          </p:nvPicPr>
          <p:blipFill>
            <a:blip r:embed="rId4"/>
            <a:srcRect l="4326" b="13182"/>
            <a:stretch>
              <a:fillRect/>
            </a:stretch>
          </p:blipFill>
          <p:spPr bwMode="auto">
            <a:xfrm>
              <a:off x="1776" y="1978"/>
              <a:ext cx="2160" cy="9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88115" name="Rectangle 51"/>
            <p:cNvSpPr>
              <a:spLocks noChangeArrowheads="1"/>
            </p:cNvSpPr>
            <p:nvPr/>
          </p:nvSpPr>
          <p:spPr bwMode="auto">
            <a:xfrm>
              <a:off x="3096" y="3264"/>
              <a:ext cx="48" cy="240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6" name="Rectangle 52"/>
            <p:cNvSpPr>
              <a:spLocks noChangeArrowheads="1"/>
            </p:cNvSpPr>
            <p:nvPr/>
          </p:nvSpPr>
          <p:spPr bwMode="auto">
            <a:xfrm>
              <a:off x="2904" y="3408"/>
              <a:ext cx="48" cy="96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18" name="Rectangle 54"/>
            <p:cNvSpPr>
              <a:spLocks noChangeArrowheads="1"/>
            </p:cNvSpPr>
            <p:nvPr/>
          </p:nvSpPr>
          <p:spPr bwMode="auto">
            <a:xfrm>
              <a:off x="3000" y="3360"/>
              <a:ext cx="48" cy="144"/>
            </a:xfrm>
            <a:prstGeom prst="rect">
              <a:avLst/>
            </a:prstGeom>
            <a:solidFill>
              <a:srgbClr val="C0C0C0">
                <a:alpha val="30000"/>
              </a:srgb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120" name="Rectangle 56"/>
            <p:cNvSpPr>
              <a:spLocks noChangeArrowheads="1"/>
            </p:cNvSpPr>
            <p:nvPr/>
          </p:nvSpPr>
          <p:spPr bwMode="auto">
            <a:xfrm>
              <a:off x="1896" y="3511"/>
              <a:ext cx="3072" cy="48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846667" y="111259"/>
            <a:ext cx="7586133" cy="8307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Model predictions suggest even larger enhancement of cone productivity as trees age. 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2667000" y="1447800"/>
            <a:ext cx="223651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Cones per tree </a:t>
            </a:r>
          </a:p>
          <a:p>
            <a:r>
              <a:rPr lang="en-US" sz="2000" dirty="0"/>
              <a:t>(model prediction)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"/>
            <a:ext cx="2238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HB Example 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739676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problem:</a:t>
            </a:r>
            <a:r>
              <a:rPr lang="en-US" dirty="0" smtClean="0"/>
              <a:t> Leaf-level photosynthesis rates are </a:t>
            </a:r>
            <a:r>
              <a:rPr lang="en-US" dirty="0" err="1" smtClean="0"/>
              <a:t>fxn</a:t>
            </a:r>
            <a:r>
              <a:rPr lang="en-US" dirty="0" smtClean="0"/>
              <a:t>(light). The increase in photosynthesis rate as a function of light is described by a “light response curve”, which differs among species and individuals (and leaves).</a:t>
            </a:r>
            <a:endParaRPr lang="en-US" dirty="0"/>
          </a:p>
        </p:txBody>
      </p:sp>
      <p:grpSp>
        <p:nvGrpSpPr>
          <p:cNvPr id="5" name="Group 3"/>
          <p:cNvGrpSpPr>
            <a:grpSpLocks noChangeAspect="1"/>
          </p:cNvGrpSpPr>
          <p:nvPr/>
        </p:nvGrpSpPr>
        <p:grpSpPr bwMode="auto">
          <a:xfrm>
            <a:off x="1066800" y="3124200"/>
            <a:ext cx="3201491" cy="2275270"/>
            <a:chOff x="801" y="4507"/>
            <a:chExt cx="5244" cy="3241"/>
          </a:xfrm>
        </p:grpSpPr>
        <p:sp>
          <p:nvSpPr>
            <p:cNvPr id="7" name="Text Box 4"/>
            <p:cNvSpPr txBox="1">
              <a:spLocks noChangeAspect="1" noChangeArrowheads="1"/>
            </p:cNvSpPr>
            <p:nvPr/>
          </p:nvSpPr>
          <p:spPr bwMode="auto">
            <a:xfrm>
              <a:off x="801" y="4684"/>
              <a:ext cx="540" cy="2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Net photosynthesis (µmol CO</a:t>
              </a:r>
              <a:r>
                <a:rPr kumimoji="0" lang="en-US" sz="11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2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 m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–2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 s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–1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5"/>
            <p:cNvSpPr txBox="1">
              <a:spLocks noChangeAspect="1" noChangeArrowheads="1"/>
            </p:cNvSpPr>
            <p:nvPr/>
          </p:nvSpPr>
          <p:spPr bwMode="auto">
            <a:xfrm>
              <a:off x="2061" y="7384"/>
              <a:ext cx="3501" cy="3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Light intensity (µmol photon m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–2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 s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–1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4507"/>
              <a:ext cx="4605" cy="2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9"/>
          <p:cNvSpPr/>
          <p:nvPr/>
        </p:nvSpPr>
        <p:spPr>
          <a:xfrm>
            <a:off x="4419600" y="3429000"/>
            <a:ext cx="434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err="1" smtClean="0"/>
              <a:t>Pn</a:t>
            </a:r>
            <a:r>
              <a:rPr lang="en-US" sz="2000" dirty="0" smtClean="0"/>
              <a:t> represent “net” photosynthesis and </a:t>
            </a:r>
            <a:r>
              <a:rPr lang="en-US" sz="2000" i="1" dirty="0" smtClean="0"/>
              <a:t>Q</a:t>
            </a:r>
            <a:r>
              <a:rPr lang="en-US" sz="2000" dirty="0" smtClean="0"/>
              <a:t> light intensity. Features of the curve (Fig. 1A) include: (</a:t>
            </a:r>
            <a:r>
              <a:rPr lang="en-US" sz="2000" dirty="0" err="1" smtClean="0"/>
              <a:t>i</a:t>
            </a:r>
            <a:r>
              <a:rPr lang="en-US" sz="2000" dirty="0" smtClean="0"/>
              <a:t>) the </a:t>
            </a:r>
            <a:r>
              <a:rPr lang="en-US" sz="2000" i="1" dirty="0" smtClean="0"/>
              <a:t>y</a:t>
            </a:r>
            <a:r>
              <a:rPr lang="en-US" sz="2000" dirty="0" smtClean="0"/>
              <a:t>-intercept is the “dark” respiration rate (</a:t>
            </a:r>
            <a:r>
              <a:rPr lang="en-US" sz="2000" i="1" dirty="0" smtClean="0"/>
              <a:t>Rd</a:t>
            </a:r>
            <a:r>
              <a:rPr lang="en-US" sz="2000" dirty="0" smtClean="0"/>
              <a:t>) such that </a:t>
            </a:r>
            <a:r>
              <a:rPr lang="en-US" sz="2000" i="1" dirty="0" err="1" smtClean="0"/>
              <a:t>Pn</a:t>
            </a:r>
            <a:r>
              <a:rPr lang="en-US" sz="2000" dirty="0" smtClean="0"/>
              <a:t> = –</a:t>
            </a:r>
            <a:r>
              <a:rPr lang="en-US" sz="2000" i="1" dirty="0" smtClean="0"/>
              <a:t>Rd</a:t>
            </a:r>
            <a:r>
              <a:rPr lang="en-US" sz="2000" dirty="0" smtClean="0"/>
              <a:t> when </a:t>
            </a:r>
            <a:r>
              <a:rPr lang="en-US" sz="2000" i="1" dirty="0" smtClean="0"/>
              <a:t>Q</a:t>
            </a:r>
            <a:r>
              <a:rPr lang="en-US" sz="2000" dirty="0" smtClean="0"/>
              <a:t> = 0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43513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The data:</a:t>
            </a:r>
            <a:r>
              <a:rPr lang="en-US" dirty="0" smtClean="0"/>
              <a:t> 14 plants from 4 different species. For each plant, light levels were systematically decreased from 2000 to 0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mol m</a:t>
            </a:r>
            <a:r>
              <a:rPr lang="en-US" baseline="30000" dirty="0" smtClean="0"/>
              <a:t>–2</a:t>
            </a:r>
            <a:r>
              <a:rPr lang="en-US" dirty="0" smtClean="0"/>
              <a:t> s</a:t>
            </a:r>
            <a:r>
              <a:rPr lang="en-US" baseline="30000" dirty="0" smtClean="0"/>
              <a:t>–1</a:t>
            </a:r>
            <a:r>
              <a:rPr lang="en-US" dirty="0" smtClean="0"/>
              <a:t>, resulting in 12 to 14 different light levels per plant. Photosynthesis was measured at each of the light levels, and the total number of measurements is N = 174.</a:t>
            </a:r>
            <a:endParaRPr lang="en-US" dirty="0"/>
          </a:p>
        </p:txBody>
      </p:sp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1447800" y="2514600"/>
            <a:ext cx="6324600" cy="2438400"/>
            <a:chOff x="1440" y="4558"/>
            <a:chExt cx="9360" cy="3139"/>
          </a:xfrm>
        </p:grpSpPr>
        <p:grpSp>
          <p:nvGrpSpPr>
            <p:cNvPr id="33795" name="Group 3"/>
            <p:cNvGrpSpPr>
              <a:grpSpLocks noChangeAspect="1"/>
            </p:cNvGrpSpPr>
            <p:nvPr/>
          </p:nvGrpSpPr>
          <p:grpSpPr bwMode="auto">
            <a:xfrm>
              <a:off x="1440" y="4663"/>
              <a:ext cx="4738" cy="2929"/>
              <a:chOff x="801" y="4507"/>
              <a:chExt cx="5244" cy="3241"/>
            </a:xfrm>
          </p:grpSpPr>
          <p:sp>
            <p:nvSpPr>
              <p:cNvPr id="33796" name="Text Box 4"/>
              <p:cNvSpPr txBox="1">
                <a:spLocks noChangeAspect="1" noChangeArrowheads="1"/>
              </p:cNvSpPr>
              <p:nvPr/>
            </p:nvSpPr>
            <p:spPr bwMode="auto">
              <a:xfrm>
                <a:off x="801" y="4684"/>
                <a:ext cx="540" cy="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Net photosynthesis (µmol CO</a:t>
                </a:r>
                <a:r>
                  <a:rPr kumimoji="0" lang="en-US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2</a:t>
                </a: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 m</a:t>
                </a:r>
                <a:r>
                  <a:rPr kumimoji="0" lang="en-US" sz="11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–2</a:t>
                </a: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 s</a:t>
                </a:r>
                <a:r>
                  <a:rPr kumimoji="0" lang="en-US" sz="11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–1</a:t>
                </a: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797" name="Text Box 5"/>
              <p:cNvSpPr txBox="1">
                <a:spLocks noChangeAspect="1" noChangeArrowheads="1"/>
              </p:cNvSpPr>
              <p:nvPr/>
            </p:nvSpPr>
            <p:spPr bwMode="auto">
              <a:xfrm>
                <a:off x="2061" y="7384"/>
                <a:ext cx="3501" cy="36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Light intensity (µmol photon m</a:t>
                </a:r>
                <a:r>
                  <a:rPr kumimoji="0" lang="en-US" sz="11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–2</a:t>
                </a: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 s</a:t>
                </a:r>
                <a:r>
                  <a:rPr kumimoji="0" lang="en-US" sz="1100" b="0" i="0" u="none" strike="noStrike" cap="none" normalizeH="0" baseline="30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–1</a:t>
                </a: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Garamond" pitchFamily="18" charset="0"/>
                    <a:cs typeface="Arial" pitchFamily="34" charset="0"/>
                  </a:rPr>
                  <a:t>)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33798" name="Picture 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40" y="4507"/>
                <a:ext cx="4605" cy="28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379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77" y="4558"/>
              <a:ext cx="4723" cy="31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3436" y="1066800"/>
            <a:ext cx="63327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38200" y="2287012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Assume: </a:t>
            </a:r>
          </a:p>
          <a:p>
            <a:pPr marL="457200" indent="-457200">
              <a:buAutoNum type="arabicParenBoth"/>
            </a:pPr>
            <a:r>
              <a:rPr lang="en-US" dirty="0" smtClean="0"/>
              <a:t>the observed data are normally distributed around a mean given by the above equation,</a:t>
            </a:r>
          </a:p>
          <a:p>
            <a:pPr marL="457200" indent="-457200">
              <a:buAutoNum type="arabicParenBoth"/>
            </a:pPr>
            <a:r>
              <a:rPr lang="en-US" dirty="0" smtClean="0"/>
              <a:t> each individual plant gets it own set of parameters (</a:t>
            </a:r>
            <a:r>
              <a:rPr lang="en-US" i="1" dirty="0" err="1" smtClean="0"/>
              <a:t>Pmax</a:t>
            </a:r>
            <a:r>
              <a:rPr lang="en-US" dirty="0" smtClean="0"/>
              <a:t>, </a:t>
            </a:r>
            <a:r>
              <a:rPr lang="en-US" i="1" dirty="0" smtClean="0"/>
              <a:t>Rd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</a:t>
            </a:r>
            <a:r>
              <a:rPr lang="en-US" dirty="0" smtClean="0"/>
              <a:t>), </a:t>
            </a:r>
          </a:p>
          <a:p>
            <a:pPr marL="457200" indent="-457200">
              <a:buAutoNum type="arabicParenBoth"/>
            </a:pPr>
            <a:r>
              <a:rPr lang="en-US" dirty="0" smtClean="0"/>
              <a:t>the plant-level parameters come from distributions whose means are defined by the species identity of the plant, and </a:t>
            </a:r>
          </a:p>
          <a:p>
            <a:pPr marL="457200" indent="-457200">
              <a:buAutoNum type="arabicParenBoth"/>
            </a:pPr>
            <a:r>
              <a:rPr lang="en-US" dirty="0" smtClean="0"/>
              <a:t>the species-level parameters arise from an overall population of light response parameters.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609600"/>
            <a:ext cx="1810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Model: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819400"/>
            <a:ext cx="6248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		</a:t>
            </a:r>
          </a:p>
          <a:p>
            <a:r>
              <a:rPr lang="en-US" sz="1800" dirty="0" smtClean="0"/>
              <a:t>part1[</a:t>
            </a:r>
            <a:r>
              <a:rPr lang="en-US" sz="1800" dirty="0" err="1" smtClean="0"/>
              <a:t>i</a:t>
            </a:r>
            <a:r>
              <a:rPr lang="en-US" sz="1800" dirty="0" smtClean="0"/>
              <a:t>] &lt;- alpha[Plant[</a:t>
            </a:r>
            <a:r>
              <a:rPr lang="en-US" sz="1800" dirty="0" err="1" smtClean="0"/>
              <a:t>i</a:t>
            </a:r>
            <a:r>
              <a:rPr lang="en-US" sz="1800" dirty="0" smtClean="0"/>
              <a:t>]]*Q[</a:t>
            </a:r>
            <a:r>
              <a:rPr lang="en-US" sz="1800" dirty="0" err="1" smtClean="0"/>
              <a:t>i</a:t>
            </a:r>
            <a:r>
              <a:rPr lang="en-US" sz="1800" dirty="0" smtClean="0"/>
              <a:t>] + </a:t>
            </a:r>
            <a:r>
              <a:rPr lang="en-US" sz="1800" dirty="0" err="1" smtClean="0"/>
              <a:t>Pmax</a:t>
            </a:r>
            <a:r>
              <a:rPr lang="en-US" sz="1800" dirty="0" smtClean="0"/>
              <a:t>[Plant[</a:t>
            </a:r>
            <a:r>
              <a:rPr lang="en-US" sz="1800" dirty="0" err="1" smtClean="0"/>
              <a:t>i</a:t>
            </a:r>
            <a:r>
              <a:rPr lang="en-US" sz="1800" dirty="0" smtClean="0"/>
              <a:t>]]</a:t>
            </a:r>
          </a:p>
          <a:p>
            <a:r>
              <a:rPr lang="en-US" sz="1800" dirty="0" smtClean="0"/>
              <a:t>part2[</a:t>
            </a:r>
            <a:r>
              <a:rPr lang="en-US" sz="1800" dirty="0" err="1" smtClean="0"/>
              <a:t>i</a:t>
            </a:r>
            <a:r>
              <a:rPr lang="en-US" sz="1800" dirty="0" smtClean="0"/>
              <a:t>] &lt;- 4*alpha[Plant[</a:t>
            </a:r>
            <a:r>
              <a:rPr lang="en-US" sz="1800" dirty="0" err="1" smtClean="0"/>
              <a:t>i</a:t>
            </a:r>
            <a:r>
              <a:rPr lang="en-US" sz="1800" dirty="0" smtClean="0"/>
              <a:t>]]*Q[</a:t>
            </a:r>
            <a:r>
              <a:rPr lang="en-US" sz="1800" dirty="0" err="1" smtClean="0"/>
              <a:t>i</a:t>
            </a:r>
            <a:r>
              <a:rPr lang="en-US" sz="1800" dirty="0" smtClean="0"/>
              <a:t>]*theta[Plant[</a:t>
            </a:r>
            <a:r>
              <a:rPr lang="en-US" sz="1800" dirty="0" err="1" smtClean="0"/>
              <a:t>i</a:t>
            </a:r>
            <a:r>
              <a:rPr lang="en-US" sz="1800" dirty="0" smtClean="0"/>
              <a:t>]]*</a:t>
            </a:r>
            <a:r>
              <a:rPr lang="en-US" sz="1800" dirty="0" err="1" smtClean="0"/>
              <a:t>Pmax</a:t>
            </a:r>
            <a:r>
              <a:rPr lang="en-US" sz="1800" dirty="0" smtClean="0"/>
              <a:t>[Plant[</a:t>
            </a:r>
            <a:r>
              <a:rPr lang="en-US" sz="1800" dirty="0" err="1" smtClean="0"/>
              <a:t>i</a:t>
            </a:r>
            <a:r>
              <a:rPr lang="en-US" sz="1800" dirty="0" smtClean="0"/>
              <a:t>]]</a:t>
            </a:r>
          </a:p>
          <a:p>
            <a:r>
              <a:rPr lang="en-US" sz="1800" dirty="0" smtClean="0"/>
              <a:t>part3[</a:t>
            </a:r>
            <a:r>
              <a:rPr lang="en-US" sz="1800" dirty="0" err="1" smtClean="0"/>
              <a:t>i</a:t>
            </a:r>
            <a:r>
              <a:rPr lang="en-US" sz="1800" dirty="0" smtClean="0"/>
              <a:t>] &lt;- </a:t>
            </a:r>
            <a:r>
              <a:rPr lang="en-US" sz="1800" dirty="0" err="1" smtClean="0"/>
              <a:t>sqrt</a:t>
            </a:r>
            <a:r>
              <a:rPr lang="en-US" sz="1800" dirty="0" smtClean="0"/>
              <a:t>(</a:t>
            </a:r>
            <a:r>
              <a:rPr lang="en-US" sz="1800" dirty="0" err="1" smtClean="0"/>
              <a:t>pow</a:t>
            </a:r>
            <a:r>
              <a:rPr lang="en-US" sz="1800" dirty="0" smtClean="0"/>
              <a:t>(part1[</a:t>
            </a:r>
            <a:r>
              <a:rPr lang="en-US" sz="1800" dirty="0" err="1" smtClean="0"/>
              <a:t>i</a:t>
            </a:r>
            <a:r>
              <a:rPr lang="en-US" sz="1800" dirty="0" smtClean="0"/>
              <a:t>],2) - part2[</a:t>
            </a:r>
            <a:r>
              <a:rPr lang="en-US" sz="1800" dirty="0" err="1" smtClean="0"/>
              <a:t>i</a:t>
            </a:r>
            <a:r>
              <a:rPr lang="en-US" sz="1800" dirty="0" smtClean="0"/>
              <a:t>])</a:t>
            </a:r>
          </a:p>
          <a:p>
            <a:r>
              <a:rPr lang="en-US" sz="1800" dirty="0" smtClean="0"/>
              <a:t>		</a:t>
            </a:r>
          </a:p>
          <a:p>
            <a:r>
              <a:rPr lang="en-US" sz="1800" dirty="0" err="1" smtClean="0"/>
              <a:t>AQcurve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 &lt;- (part1[</a:t>
            </a:r>
            <a:r>
              <a:rPr lang="en-US" sz="1800" dirty="0" err="1" smtClean="0"/>
              <a:t>i</a:t>
            </a:r>
            <a:r>
              <a:rPr lang="en-US" sz="1800" dirty="0" smtClean="0"/>
              <a:t>] - part3[</a:t>
            </a:r>
            <a:r>
              <a:rPr lang="en-US" sz="1800" dirty="0" err="1" smtClean="0"/>
              <a:t>i</a:t>
            </a:r>
            <a:r>
              <a:rPr lang="en-US" sz="1800" dirty="0" smtClean="0"/>
              <a:t>])/(2*theta[Plant[</a:t>
            </a:r>
            <a:r>
              <a:rPr lang="en-US" sz="1800" dirty="0" err="1" smtClean="0"/>
              <a:t>i</a:t>
            </a:r>
            <a:r>
              <a:rPr lang="en-US" sz="1800" dirty="0" smtClean="0"/>
              <a:t>]])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mu.Pn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 &lt;-</a:t>
            </a:r>
            <a:r>
              <a:rPr lang="en-US" sz="1800" dirty="0" err="1" smtClean="0"/>
              <a:t>AQcurve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]-</a:t>
            </a:r>
            <a:r>
              <a:rPr lang="en-US" sz="1800" dirty="0" err="1" smtClean="0"/>
              <a:t>Rday</a:t>
            </a:r>
            <a:r>
              <a:rPr lang="en-US" sz="1800" dirty="0" smtClean="0"/>
              <a:t>[Plant[</a:t>
            </a:r>
            <a:r>
              <a:rPr lang="en-US" sz="1800" dirty="0" err="1" smtClean="0"/>
              <a:t>i</a:t>
            </a:r>
            <a:r>
              <a:rPr lang="en-US" sz="1800" dirty="0" smtClean="0"/>
              <a:t>]]</a:t>
            </a:r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63327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7620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Coding a process model: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99395"/>
            <a:ext cx="8991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 (</a:t>
            </a:r>
            <a:r>
              <a:rPr lang="en-US" sz="2000" dirty="0" err="1" smtClean="0"/>
              <a:t>i</a:t>
            </a:r>
            <a:r>
              <a:rPr lang="en-US" sz="2000" dirty="0" smtClean="0"/>
              <a:t> in 1:N){</a:t>
            </a:r>
          </a:p>
          <a:p>
            <a:r>
              <a:rPr lang="en-US" sz="2000" dirty="0" smtClean="0"/>
              <a:t># Likelihood for non-linear photosynthetic response to light (Q)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Pn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~ </a:t>
            </a:r>
            <a:r>
              <a:rPr lang="en-US" sz="2000" dirty="0" err="1" smtClean="0"/>
              <a:t>dnorm</a:t>
            </a:r>
            <a:r>
              <a:rPr lang="en-US" sz="2000" dirty="0" smtClean="0"/>
              <a:t>(</a:t>
            </a:r>
            <a:r>
              <a:rPr lang="en-US" sz="2000" dirty="0" err="1" smtClean="0"/>
              <a:t>mu.Pn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],</a:t>
            </a:r>
            <a:r>
              <a:rPr lang="en-US" sz="2000" dirty="0" err="1" smtClean="0"/>
              <a:t>tau.Pn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		</a:t>
            </a:r>
          </a:p>
          <a:p>
            <a:r>
              <a:rPr lang="en-US" sz="2000" dirty="0" smtClean="0"/>
              <a:t># Predicted photosynthesis response given by non-rectangular hyperbola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mu.Pn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&lt;-</a:t>
            </a:r>
            <a:r>
              <a:rPr lang="en-US" sz="2000" dirty="0" err="1" smtClean="0"/>
              <a:t>AQcurve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]-</a:t>
            </a:r>
            <a:r>
              <a:rPr lang="en-US" sz="2000" dirty="0" err="1" smtClean="0"/>
              <a:t>Rday</a:t>
            </a:r>
            <a:r>
              <a:rPr lang="en-US" sz="2000" dirty="0" smtClean="0"/>
              <a:t>[Plant[</a:t>
            </a:r>
            <a:r>
              <a:rPr lang="en-US" sz="2000" dirty="0" err="1" smtClean="0"/>
              <a:t>i</a:t>
            </a:r>
            <a:r>
              <a:rPr lang="en-US" sz="2000" dirty="0" smtClean="0"/>
              <a:t>]]</a:t>
            </a:r>
          </a:p>
          <a:p>
            <a:r>
              <a:rPr lang="en-US" sz="2000" dirty="0" smtClean="0"/>
              <a:t>		</a:t>
            </a:r>
          </a:p>
          <a:p>
            <a:r>
              <a:rPr lang="en-US" sz="2000" dirty="0" smtClean="0"/>
              <a:t>		part1[</a:t>
            </a:r>
            <a:r>
              <a:rPr lang="en-US" sz="2000" dirty="0" err="1" smtClean="0"/>
              <a:t>i</a:t>
            </a:r>
            <a:r>
              <a:rPr lang="en-US" sz="2000" dirty="0" smtClean="0"/>
              <a:t>] &lt;- alpha[Plant[</a:t>
            </a:r>
            <a:r>
              <a:rPr lang="en-US" sz="2000" dirty="0" err="1" smtClean="0"/>
              <a:t>i</a:t>
            </a:r>
            <a:r>
              <a:rPr lang="en-US" sz="2000" dirty="0" smtClean="0"/>
              <a:t>]]*Q[</a:t>
            </a:r>
            <a:r>
              <a:rPr lang="en-US" sz="2000" dirty="0" err="1" smtClean="0"/>
              <a:t>i</a:t>
            </a:r>
            <a:r>
              <a:rPr lang="en-US" sz="2000" dirty="0" smtClean="0"/>
              <a:t>] + </a:t>
            </a:r>
            <a:r>
              <a:rPr lang="en-US" sz="2000" dirty="0" err="1" smtClean="0"/>
              <a:t>Pmax</a:t>
            </a:r>
            <a:r>
              <a:rPr lang="en-US" sz="2000" dirty="0" smtClean="0"/>
              <a:t>[Plant[</a:t>
            </a:r>
            <a:r>
              <a:rPr lang="en-US" sz="2000" dirty="0" err="1" smtClean="0"/>
              <a:t>i</a:t>
            </a:r>
            <a:r>
              <a:rPr lang="en-US" sz="2000" dirty="0" smtClean="0"/>
              <a:t>]]</a:t>
            </a:r>
          </a:p>
          <a:p>
            <a:r>
              <a:rPr lang="en-US" sz="2000" dirty="0" smtClean="0"/>
              <a:t>		part2[</a:t>
            </a:r>
            <a:r>
              <a:rPr lang="en-US" sz="2000" dirty="0" err="1" smtClean="0"/>
              <a:t>i</a:t>
            </a:r>
            <a:r>
              <a:rPr lang="en-US" sz="2000" dirty="0" smtClean="0"/>
              <a:t>] &lt;- 4*alpha[Plant[</a:t>
            </a:r>
            <a:r>
              <a:rPr lang="en-US" sz="2000" dirty="0" err="1" smtClean="0"/>
              <a:t>i</a:t>
            </a:r>
            <a:r>
              <a:rPr lang="en-US" sz="2000" dirty="0" smtClean="0"/>
              <a:t>]]*Q[</a:t>
            </a:r>
            <a:r>
              <a:rPr lang="en-US" sz="2000" dirty="0" err="1" smtClean="0"/>
              <a:t>i</a:t>
            </a:r>
            <a:r>
              <a:rPr lang="en-US" sz="2000" dirty="0" smtClean="0"/>
              <a:t>]*theta[Plant[</a:t>
            </a:r>
            <a:r>
              <a:rPr lang="en-US" sz="2000" dirty="0" err="1" smtClean="0"/>
              <a:t>i</a:t>
            </a:r>
            <a:r>
              <a:rPr lang="en-US" sz="2000" dirty="0" smtClean="0"/>
              <a:t>]]*</a:t>
            </a:r>
            <a:r>
              <a:rPr lang="en-US" sz="2000" dirty="0" err="1" smtClean="0"/>
              <a:t>Pmax</a:t>
            </a:r>
            <a:r>
              <a:rPr lang="en-US" sz="2000" dirty="0" smtClean="0"/>
              <a:t>[Plant[</a:t>
            </a:r>
            <a:r>
              <a:rPr lang="en-US" sz="2000" dirty="0" err="1" smtClean="0"/>
              <a:t>i</a:t>
            </a:r>
            <a:r>
              <a:rPr lang="en-US" sz="2000" dirty="0" smtClean="0"/>
              <a:t>]]</a:t>
            </a:r>
          </a:p>
          <a:p>
            <a:r>
              <a:rPr lang="en-US" sz="2000" dirty="0" smtClean="0"/>
              <a:t>		part3[</a:t>
            </a:r>
            <a:r>
              <a:rPr lang="en-US" sz="2000" dirty="0" err="1" smtClean="0"/>
              <a:t>i</a:t>
            </a:r>
            <a:r>
              <a:rPr lang="en-US" sz="2000" dirty="0" smtClean="0"/>
              <a:t>] &lt;- </a:t>
            </a:r>
            <a:r>
              <a:rPr lang="en-US" sz="2000" dirty="0" err="1" smtClean="0"/>
              <a:t>sqrt</a:t>
            </a:r>
            <a:r>
              <a:rPr lang="en-US" sz="2000" dirty="0" smtClean="0"/>
              <a:t>(</a:t>
            </a:r>
            <a:r>
              <a:rPr lang="en-US" sz="2000" dirty="0" err="1" smtClean="0"/>
              <a:t>pow</a:t>
            </a:r>
            <a:r>
              <a:rPr lang="en-US" sz="2000" dirty="0" smtClean="0"/>
              <a:t>(part1[</a:t>
            </a:r>
            <a:r>
              <a:rPr lang="en-US" sz="2000" dirty="0" err="1" smtClean="0"/>
              <a:t>i</a:t>
            </a:r>
            <a:r>
              <a:rPr lang="en-US" sz="2000" dirty="0" smtClean="0"/>
              <a:t>],2) - part2[</a:t>
            </a:r>
            <a:r>
              <a:rPr lang="en-US" sz="2000" dirty="0" err="1" smtClean="0"/>
              <a:t>i</a:t>
            </a:r>
            <a:r>
              <a:rPr lang="en-US" sz="2000" dirty="0" smtClean="0"/>
              <a:t>])</a:t>
            </a:r>
          </a:p>
          <a:p>
            <a:r>
              <a:rPr lang="en-US" sz="2000" dirty="0" smtClean="0"/>
              <a:t>		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AQcurve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&lt;- (part1[</a:t>
            </a:r>
            <a:r>
              <a:rPr lang="en-US" sz="2000" dirty="0" err="1" smtClean="0"/>
              <a:t>i</a:t>
            </a:r>
            <a:r>
              <a:rPr lang="en-US" sz="2000" dirty="0" smtClean="0"/>
              <a:t>] - part3[</a:t>
            </a:r>
            <a:r>
              <a:rPr lang="en-US" sz="2000" dirty="0" err="1" smtClean="0"/>
              <a:t>i</a:t>
            </a:r>
            <a:r>
              <a:rPr lang="en-US" sz="2000" dirty="0" smtClean="0"/>
              <a:t>])/(2*theta[Plant[</a:t>
            </a:r>
            <a:r>
              <a:rPr lang="en-US" sz="2000" dirty="0" err="1" smtClean="0"/>
              <a:t>i</a:t>
            </a:r>
            <a:r>
              <a:rPr lang="en-US" sz="2000" dirty="0" smtClean="0"/>
              <a:t>]])</a:t>
            </a:r>
          </a:p>
          <a:p>
            <a:r>
              <a:rPr lang="en-US" sz="2000" dirty="0" smtClean="0"/>
              <a:t>		}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0" y="4495800"/>
            <a:ext cx="8763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#Hierarchical structure  #plant level variability</a:t>
            </a:r>
          </a:p>
          <a:p>
            <a:r>
              <a:rPr lang="en-US" sz="2000" dirty="0" smtClean="0"/>
              <a:t>	for (p in 1:Nplant){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Rday</a:t>
            </a:r>
            <a:r>
              <a:rPr lang="en-US" sz="2000" dirty="0" smtClean="0"/>
              <a:t>[p] ~ </a:t>
            </a:r>
            <a:r>
              <a:rPr lang="en-US" sz="2000" dirty="0" err="1" smtClean="0"/>
              <a:t>dnorm</a:t>
            </a:r>
            <a:r>
              <a:rPr lang="en-US" sz="2000" dirty="0" smtClean="0"/>
              <a:t>(</a:t>
            </a:r>
            <a:r>
              <a:rPr lang="en-US" sz="2000" dirty="0" err="1" smtClean="0"/>
              <a:t>mu.Rday</a:t>
            </a:r>
            <a:r>
              <a:rPr lang="en-US" sz="2000" dirty="0" smtClean="0"/>
              <a:t>[species[p]],</a:t>
            </a:r>
            <a:r>
              <a:rPr lang="en-US" sz="2000" dirty="0" err="1" smtClean="0"/>
              <a:t>tau.Rday</a:t>
            </a:r>
            <a:r>
              <a:rPr lang="en-US" sz="2000" dirty="0" smtClean="0"/>
              <a:t>)		</a:t>
            </a:r>
          </a:p>
          <a:p>
            <a:r>
              <a:rPr lang="en-US" sz="2000" dirty="0" smtClean="0"/>
              <a:t>		</a:t>
            </a:r>
            <a:r>
              <a:rPr lang="en-US" sz="2000" dirty="0" err="1" smtClean="0"/>
              <a:t>Pmax</a:t>
            </a:r>
            <a:r>
              <a:rPr lang="en-US" sz="2000" dirty="0" smtClean="0"/>
              <a:t>[p] ~ </a:t>
            </a:r>
            <a:r>
              <a:rPr lang="en-US" sz="2000" dirty="0" err="1" smtClean="0"/>
              <a:t>dnorm</a:t>
            </a:r>
            <a:r>
              <a:rPr lang="en-US" sz="2000" dirty="0" smtClean="0"/>
              <a:t>(</a:t>
            </a:r>
            <a:r>
              <a:rPr lang="en-US" sz="2000" dirty="0" err="1" smtClean="0"/>
              <a:t>mu.Pmax</a:t>
            </a:r>
            <a:r>
              <a:rPr lang="en-US" sz="2000" dirty="0" smtClean="0"/>
              <a:t>[species[p]],</a:t>
            </a:r>
            <a:r>
              <a:rPr lang="en-US" sz="2000" dirty="0" err="1" smtClean="0"/>
              <a:t>tau.Pmax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		alpha[p] ~ </a:t>
            </a:r>
            <a:r>
              <a:rPr lang="en-US" sz="2000" dirty="0" err="1" smtClean="0"/>
              <a:t>dnorm</a:t>
            </a:r>
            <a:r>
              <a:rPr lang="en-US" sz="2000" dirty="0" smtClean="0"/>
              <a:t>(</a:t>
            </a:r>
            <a:r>
              <a:rPr lang="en-US" sz="2000" dirty="0" err="1" smtClean="0"/>
              <a:t>mu.alpha</a:t>
            </a:r>
            <a:r>
              <a:rPr lang="en-US" sz="2000" dirty="0" smtClean="0"/>
              <a:t>[species[p]],</a:t>
            </a:r>
            <a:r>
              <a:rPr lang="en-US" sz="2000" dirty="0" err="1" smtClean="0"/>
              <a:t>tau.alpha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		theta[p] ~</a:t>
            </a:r>
            <a:r>
              <a:rPr lang="en-US" sz="2000" dirty="0" err="1" smtClean="0"/>
              <a:t>dnorm</a:t>
            </a:r>
            <a:r>
              <a:rPr lang="en-US" sz="2000" dirty="0" smtClean="0"/>
              <a:t>(</a:t>
            </a:r>
            <a:r>
              <a:rPr lang="en-US" sz="2000" dirty="0" err="1" smtClean="0"/>
              <a:t>mu.theta</a:t>
            </a:r>
            <a:r>
              <a:rPr lang="en-US" sz="2000" dirty="0" smtClean="0"/>
              <a:t>[species[p]],</a:t>
            </a:r>
            <a:r>
              <a:rPr lang="en-US" sz="2000" dirty="0" err="1" smtClean="0"/>
              <a:t>tau.theta</a:t>
            </a:r>
            <a:r>
              <a:rPr lang="en-US" sz="2000" dirty="0" smtClean="0"/>
              <a:t>)I(0,1)</a:t>
            </a:r>
          </a:p>
          <a:p>
            <a:r>
              <a:rPr lang="en-US" sz="2000" dirty="0" smtClean="0"/>
              <a:t>		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State-Space Models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1621"/>
            <a:ext cx="8534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purpose of a state-space model is to estimate the state of a time-varying system from noisy measurements obtained from it.</a:t>
            </a:r>
          </a:p>
          <a:p>
            <a:endParaRPr lang="en-US" dirty="0" smtClean="0"/>
          </a:p>
          <a:p>
            <a:r>
              <a:rPr lang="en-US" dirty="0" smtClean="0"/>
              <a:t>Classical approach: </a:t>
            </a:r>
            <a:r>
              <a:rPr lang="en-US" dirty="0" err="1" smtClean="0"/>
              <a:t>Kalman</a:t>
            </a:r>
            <a:r>
              <a:rPr lang="en-US" dirty="0" smtClean="0"/>
              <a:t> filter – an iterative procedure to identify underlying state (X), given that Y is observed. Often used to predict Y(</a:t>
            </a:r>
            <a:r>
              <a:rPr lang="en-US" dirty="0" err="1" smtClean="0"/>
              <a:t>t+j</a:t>
            </a:r>
            <a:r>
              <a:rPr lang="en-US" dirty="0" smtClean="0"/>
              <a:t>) at some time in the future (given that Y and not X will continue to be observed). [But KF isn't easily extended to nonlinear models of the transition function 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).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Hence, a Bayesian alternative. </a:t>
            </a:r>
          </a:p>
          <a:p>
            <a:pPr>
              <a:buFont typeface="Arial" pitchFamily="34" charset="0"/>
              <a:buChar char="•"/>
            </a:pP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8"/>
          <p:cNvGrpSpPr/>
          <p:nvPr/>
        </p:nvGrpSpPr>
        <p:grpSpPr>
          <a:xfrm>
            <a:off x="2286000" y="1371600"/>
            <a:ext cx="5457634" cy="2209800"/>
            <a:chOff x="1676400" y="251466"/>
            <a:chExt cx="5457634" cy="2209800"/>
          </a:xfrm>
        </p:grpSpPr>
        <p:sp>
          <p:nvSpPr>
            <p:cNvPr id="49" name="Round Single Corner Rectangle 48"/>
            <p:cNvSpPr/>
            <p:nvPr/>
          </p:nvSpPr>
          <p:spPr>
            <a:xfrm>
              <a:off x="1676400" y="2057400"/>
              <a:ext cx="4572000" cy="381000"/>
            </a:xfrm>
            <a:prstGeom prst="round1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ound Single Corner Rectangle 46"/>
            <p:cNvSpPr/>
            <p:nvPr/>
          </p:nvSpPr>
          <p:spPr>
            <a:xfrm>
              <a:off x="1676400" y="1219200"/>
              <a:ext cx="4572000" cy="381000"/>
            </a:xfrm>
            <a:prstGeom prst="round1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13"/>
            <p:cNvGrpSpPr/>
            <p:nvPr/>
          </p:nvGrpSpPr>
          <p:grpSpPr>
            <a:xfrm>
              <a:off x="1676400" y="1219200"/>
              <a:ext cx="2613216" cy="1207532"/>
              <a:chOff x="2209800" y="2438400"/>
              <a:chExt cx="2613216" cy="120753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209800" y="2438400"/>
                <a:ext cx="261321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:r>
                  <a:rPr lang="en-US" baseline="-25000" dirty="0" smtClean="0"/>
                  <a:t>t-1	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Y</a:t>
                </a:r>
                <a:r>
                  <a:rPr lang="en-US" baseline="-25000" dirty="0" err="1" smtClean="0"/>
                  <a:t>t</a:t>
                </a:r>
                <a:r>
                  <a:rPr lang="en-US" baseline="-25000" dirty="0" smtClean="0"/>
                  <a:t>	</a:t>
                </a:r>
                <a:r>
                  <a:rPr lang="en-US" dirty="0" smtClean="0"/>
                  <a:t> Y</a:t>
                </a:r>
                <a:r>
                  <a:rPr lang="en-US" baseline="-25000" dirty="0" smtClean="0"/>
                  <a:t>t+1</a:t>
                </a:r>
              </a:p>
              <a:p>
                <a:endParaRPr lang="en-US" dirty="0"/>
              </a:p>
            </p:txBody>
          </p:sp>
          <p:cxnSp>
            <p:nvCxnSpPr>
              <p:cNvPr id="4" name="Straight Arrow Connector 3"/>
              <p:cNvCxnSpPr/>
              <p:nvPr/>
            </p:nvCxnSpPr>
            <p:spPr>
              <a:xfrm>
                <a:off x="2743200" y="2667000"/>
                <a:ext cx="304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>
                <a:off x="3581400" y="2667000"/>
                <a:ext cx="304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/>
              <p:cNvCxnSpPr/>
              <p:nvPr/>
            </p:nvCxnSpPr>
            <p:spPr>
              <a:xfrm flipV="1">
                <a:off x="3352800" y="2819400"/>
                <a:ext cx="0" cy="381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3200400" y="3276600"/>
                <a:ext cx="386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σ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505200" y="2819400"/>
                <a:ext cx="762000" cy="5334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 flipV="1">
                <a:off x="2506436" y="2794908"/>
                <a:ext cx="693964" cy="55789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4724400" y="1284512"/>
              <a:ext cx="12330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Data model</a:t>
              </a:r>
              <a:endParaRPr lang="en-US" sz="1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572000" y="2122712"/>
              <a:ext cx="16314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Parameter model</a:t>
              </a:r>
              <a:endParaRPr lang="en-US" sz="1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724400" y="251466"/>
              <a:ext cx="2409634" cy="10772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x</a:t>
              </a:r>
              <a:r>
                <a:rPr lang="en-US" baseline="-25000" dirty="0" err="1" smtClean="0"/>
                <a:t>t</a:t>
              </a:r>
              <a:r>
                <a:rPr lang="en-US" dirty="0" smtClean="0"/>
                <a:t> = f(x</a:t>
              </a:r>
              <a:r>
                <a:rPr lang="en-US" baseline="-25000" dirty="0" smtClean="0"/>
                <a:t>t-1</a:t>
              </a:r>
              <a:r>
                <a:rPr lang="en-US" dirty="0" smtClean="0"/>
                <a:t>) + </a:t>
              </a:r>
              <a:r>
                <a:rPr lang="en-US" dirty="0" err="1" smtClean="0"/>
                <a:t>ɛ</a:t>
              </a:r>
              <a:r>
                <a:rPr lang="en-US" baseline="-25000" dirty="0" err="1" smtClean="0"/>
                <a:t>t</a:t>
              </a:r>
              <a:endParaRPr lang="en-US" baseline="-25000" dirty="0" smtClean="0"/>
            </a:p>
            <a:p>
              <a:r>
                <a:rPr lang="en-US" dirty="0" smtClean="0"/>
                <a:t>      </a:t>
              </a:r>
              <a:r>
                <a:rPr lang="en-US" dirty="0" err="1" smtClean="0"/>
                <a:t>ɛ</a:t>
              </a:r>
              <a:r>
                <a:rPr lang="en-US" baseline="-25000" dirty="0" err="1" smtClean="0"/>
                <a:t>t</a:t>
              </a:r>
              <a:r>
                <a:rPr lang="en-US" baseline="-25000" dirty="0" smtClean="0"/>
                <a:t> ~</a:t>
              </a:r>
              <a:r>
                <a:rPr lang="en-US" dirty="0" smtClean="0"/>
                <a:t> N(0,</a:t>
              </a:r>
              <a:r>
                <a:rPr lang="el-GR" dirty="0" smtClean="0"/>
                <a:t>σ</a:t>
              </a:r>
              <a:r>
                <a:rPr lang="en-US" baseline="30000" dirty="0" smtClean="0"/>
                <a:t>2</a:t>
              </a:r>
              <a:r>
                <a:rPr lang="en-US" dirty="0" smtClean="0"/>
                <a:t>) </a:t>
              </a:r>
              <a:r>
                <a:rPr lang="en-US" sz="1400" i="1" dirty="0" err="1" smtClean="0"/>
                <a:t>iid</a:t>
              </a:r>
              <a:endParaRPr lang="en-US" i="1" baseline="-25000" dirty="0"/>
            </a:p>
            <a:p>
              <a:endParaRPr lang="en-US" baseline="-25000" dirty="0"/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Time Series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38862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Process Error propagates forward with the process (versus observation error - which does not).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Data are generated to represent some 'true' population. Missing data, observation errors, etc can obscure 'signal‘ in </a:t>
            </a:r>
          </a:p>
          <a:p>
            <a:r>
              <a:rPr lang="en-US" dirty="0" smtClean="0"/>
              <a:t>Parameters.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/>
        </p:nvSpPr>
        <p:spPr>
          <a:xfrm>
            <a:off x="2209800" y="3224964"/>
            <a:ext cx="4572000" cy="432636"/>
          </a:xfrm>
          <a:prstGeom prst="round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2209800" y="5027799"/>
            <a:ext cx="4572000" cy="432636"/>
          </a:xfrm>
          <a:prstGeom prst="round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 Single Corner Rectangle 4"/>
          <p:cNvSpPr/>
          <p:nvPr/>
        </p:nvSpPr>
        <p:spPr>
          <a:xfrm>
            <a:off x="2209800" y="4162527"/>
            <a:ext cx="4572000" cy="432636"/>
          </a:xfrm>
          <a:prstGeom prst="round1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249054"/>
            <a:ext cx="1393202" cy="384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Process model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5101963"/>
            <a:ext cx="1711622" cy="384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Parameter models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4120818"/>
            <a:ext cx="2407775" cy="733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t-1	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	</a:t>
            </a:r>
            <a:r>
              <a:rPr lang="en-US" dirty="0" smtClean="0"/>
              <a:t> X</a:t>
            </a:r>
            <a:r>
              <a:rPr lang="en-US" baseline="-25000" dirty="0" smtClean="0"/>
              <a:t>t+1</a:t>
            </a:r>
          </a:p>
          <a:p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67000" y="434883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05200" y="434883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2" idx="0"/>
          </p:cNvCxnSpPr>
          <p:nvPr/>
        </p:nvCxnSpPr>
        <p:spPr>
          <a:xfrm flipH="1" flipV="1">
            <a:off x="3235678" y="4521885"/>
            <a:ext cx="5644" cy="51916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0" y="5041048"/>
            <a:ext cx="386644" cy="41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352800" y="4521885"/>
            <a:ext cx="838200" cy="5924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14600" y="4508636"/>
            <a:ext cx="693964" cy="63350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33600" y="3210727"/>
            <a:ext cx="2398285" cy="733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baseline="-25000" dirty="0" smtClean="0"/>
              <a:t>t-1	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	</a:t>
            </a:r>
            <a:r>
              <a:rPr lang="en-US" dirty="0" smtClean="0"/>
              <a:t> Y</a:t>
            </a:r>
            <a:r>
              <a:rPr lang="en-US" baseline="-25000" dirty="0" smtClean="0"/>
              <a:t>t+1</a:t>
            </a:r>
          </a:p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67000" y="347030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505200" y="347030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276600" y="3729891"/>
            <a:ext cx="0" cy="4326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302422" y="3729891"/>
            <a:ext cx="0" cy="4326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362200" y="3729891"/>
            <a:ext cx="0" cy="4326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2" idx="0"/>
          </p:cNvCxnSpPr>
          <p:nvPr/>
        </p:nvCxnSpPr>
        <p:spPr>
          <a:xfrm flipV="1">
            <a:off x="2784122" y="3643364"/>
            <a:ext cx="492478" cy="1384435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514600" y="5027799"/>
            <a:ext cx="53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>
          <a:xfrm flipV="1">
            <a:off x="2784122" y="3556837"/>
            <a:ext cx="1254478" cy="1470962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0"/>
          </p:cNvCxnSpPr>
          <p:nvPr/>
        </p:nvCxnSpPr>
        <p:spPr>
          <a:xfrm flipH="1" flipV="1">
            <a:off x="2514600" y="3643364"/>
            <a:ext cx="269522" cy="1384435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406348" y="3273163"/>
            <a:ext cx="1146852" cy="384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Data model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4876800" y="1371600"/>
            <a:ext cx="14938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 = f(x</a:t>
            </a:r>
            <a:r>
              <a:rPr lang="en-US" baseline="-25000" dirty="0" smtClean="0"/>
              <a:t>t-1</a:t>
            </a:r>
            <a:r>
              <a:rPr lang="en-US" dirty="0" smtClean="0"/>
              <a:t>) + </a:t>
            </a:r>
            <a:r>
              <a:rPr lang="en-US" dirty="0" err="1" smtClean="0"/>
              <a:t>ɛ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r>
              <a:rPr lang="en-US" dirty="0" err="1"/>
              <a:t>y</a:t>
            </a:r>
            <a:r>
              <a:rPr lang="en-US" baseline="-25000" dirty="0" err="1" smtClean="0"/>
              <a:t>t</a:t>
            </a:r>
            <a:r>
              <a:rPr lang="en-US" dirty="0" smtClean="0"/>
              <a:t> = f(y</a:t>
            </a:r>
            <a:r>
              <a:rPr lang="en-US" baseline="-25000" dirty="0" smtClean="0"/>
              <a:t>t-1</a:t>
            </a:r>
            <a:r>
              <a:rPr lang="en-US" dirty="0" smtClean="0"/>
              <a:t>) + </a:t>
            </a:r>
            <a:r>
              <a:rPr lang="en-US" i="1" dirty="0"/>
              <a:t>w</a:t>
            </a:r>
            <a:r>
              <a:rPr lang="en-US" baseline="-25000" dirty="0" smtClean="0"/>
              <a:t>t</a:t>
            </a:r>
          </a:p>
          <a:p>
            <a:endParaRPr lang="en-US" baseline="-25000" dirty="0"/>
          </a:p>
        </p:txBody>
      </p:sp>
      <p:sp>
        <p:nvSpPr>
          <p:cNvPr id="27" name="Rectangle 26"/>
          <p:cNvSpPr/>
          <p:nvPr/>
        </p:nvSpPr>
        <p:spPr>
          <a:xfrm>
            <a:off x="5301908" y="2133600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ɛ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~</a:t>
            </a:r>
            <a:r>
              <a:rPr lang="en-US" dirty="0" smtClean="0"/>
              <a:t> N(0,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sz="1400" i="1" dirty="0" err="1" smtClean="0"/>
              <a:t>iid</a:t>
            </a:r>
            <a:r>
              <a:rPr lang="en-US" sz="1400" i="1" dirty="0" smtClean="0"/>
              <a:t> </a:t>
            </a:r>
          </a:p>
          <a:p>
            <a:r>
              <a:rPr lang="en-US" i="1" dirty="0" smtClean="0"/>
              <a:t>w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en-US" baseline="-25000" dirty="0" smtClean="0"/>
              <a:t>~</a:t>
            </a:r>
            <a:r>
              <a:rPr lang="en-US" dirty="0" smtClean="0"/>
              <a:t> N(0,</a:t>
            </a:r>
            <a:r>
              <a:rPr lang="el-GR" dirty="0" smtClean="0"/>
              <a:t>σ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sz="1400" i="1" dirty="0" err="1" smtClean="0"/>
              <a:t>iid</a:t>
            </a:r>
            <a:endParaRPr lang="en-US" i="1" baseline="-25000" dirty="0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9600" y="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State-Space Models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514600"/>
            <a:ext cx="3233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Ricker model example</a:t>
            </a:r>
          </a:p>
          <a:p>
            <a:r>
              <a:rPr lang="en-US" dirty="0" smtClean="0"/>
              <a:t>AR model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43000" y="1371600"/>
            <a:ext cx="6705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Background/Prior Information</a:t>
            </a:r>
            <a:r>
              <a:rPr lang="en-US" dirty="0" smtClean="0">
                <a:solidFill>
                  <a:srgbClr val="000061"/>
                </a:solidFill>
                <a:latin typeface="+mn-lt"/>
                <a:cs typeface="Helvetica" charset="0"/>
              </a:rPr>
              <a:t>:</a:t>
            </a:r>
          </a:p>
          <a:p>
            <a:r>
              <a:rPr lang="en-US" dirty="0" smtClean="0">
                <a:solidFill>
                  <a:srgbClr val="000061"/>
                </a:solidFill>
                <a:latin typeface="+mn-lt"/>
                <a:cs typeface="Helvetica" charset="0"/>
              </a:rPr>
              <a:t>Population incidence = 0.01 or 1%</a:t>
            </a:r>
          </a:p>
          <a:p>
            <a:r>
              <a:rPr lang="en-US" dirty="0" smtClean="0">
                <a:solidFill>
                  <a:srgbClr val="000061"/>
                </a:solidFill>
                <a:latin typeface="+mn-lt"/>
                <a:cs typeface="Helvetica" charset="0"/>
              </a:rPr>
              <a:t> </a:t>
            </a:r>
          </a:p>
          <a:p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Imperfect data: </a:t>
            </a:r>
          </a:p>
          <a:p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 	P(+/</a:t>
            </a:r>
            <a:r>
              <a:rPr lang="en-US" b="1" dirty="0" err="1" smtClean="0">
                <a:solidFill>
                  <a:srgbClr val="000061"/>
                </a:solidFill>
                <a:latin typeface="+mn-lt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)= 95% </a:t>
            </a:r>
          </a:p>
          <a:p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	P(-/</a:t>
            </a:r>
            <a:r>
              <a:rPr lang="en-US" b="1" dirty="0" err="1" smtClean="0">
                <a:solidFill>
                  <a:srgbClr val="000061"/>
                </a:solidFill>
                <a:latin typeface="+mn-lt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)= 5% [false negative]</a:t>
            </a:r>
          </a:p>
          <a:p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	P(+/</a:t>
            </a:r>
            <a:r>
              <a:rPr lang="en-US" b="1" dirty="0" err="1" smtClean="0">
                <a:solidFill>
                  <a:srgbClr val="000061"/>
                </a:solidFill>
                <a:latin typeface="+mn-lt"/>
                <a:cs typeface="Helvetica" charset="0"/>
              </a:rPr>
              <a:t>uninf</a:t>
            </a:r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) = </a:t>
            </a:r>
            <a:r>
              <a:rPr lang="en-US" b="1" dirty="0" smtClean="0">
                <a:solidFill>
                  <a:srgbClr val="000061"/>
                </a:solidFill>
                <a:cs typeface="Helvetica" charset="0"/>
              </a:rPr>
              <a:t>5% [false positive]</a:t>
            </a:r>
            <a:endParaRPr lang="en-US" b="1" dirty="0" smtClean="0">
              <a:solidFill>
                <a:srgbClr val="000061"/>
              </a:solidFill>
              <a:latin typeface="+mn-lt"/>
              <a:cs typeface="Helvetica" charset="0"/>
            </a:endParaRPr>
          </a:p>
          <a:p>
            <a:endParaRPr lang="en-US" u="sng" dirty="0" smtClean="0">
              <a:solidFill>
                <a:srgbClr val="000061"/>
              </a:solidFill>
              <a:latin typeface="+mn-lt"/>
              <a:cs typeface="Helvetica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+mj-lt"/>
                <a:ea typeface="Osaka" charset="-128"/>
              </a:rPr>
              <a:t>Do you have TB?</a:t>
            </a:r>
            <a:endParaRPr lang="en-US" sz="4400" b="1" dirty="0">
              <a:solidFill>
                <a:srgbClr val="000061"/>
              </a:solidFill>
              <a:latin typeface="+mj-lt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143000" y="1371600"/>
            <a:ext cx="6705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Background/Prior Information: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Population incidence = 0.01 or 1%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 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Imperfect data: </a:t>
            </a:r>
            <a:r>
              <a:rPr lang="en-US" sz="2000" dirty="0" smtClean="0">
                <a:solidFill>
                  <a:srgbClr val="000061"/>
                </a:solidFill>
                <a:cs typeface="Helvetica" charset="0"/>
              </a:rPr>
              <a:t>P(Test +/</a:t>
            </a:r>
            <a:r>
              <a:rPr lang="en-US" sz="2000" dirty="0" err="1" smtClean="0">
                <a:solidFill>
                  <a:srgbClr val="000061"/>
                </a:solidFill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cs typeface="Helvetica" charset="0"/>
              </a:rPr>
              <a:t>)= 95%</a:t>
            </a:r>
            <a:endParaRPr lang="en-US" sz="2000" dirty="0" smtClean="0">
              <a:solidFill>
                <a:srgbClr val="000061"/>
              </a:solidFill>
              <a:latin typeface="+mn-lt"/>
              <a:cs typeface="Helvetica" charset="0"/>
            </a:endParaRPr>
          </a:p>
          <a:p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	P(-/</a:t>
            </a:r>
            <a:r>
              <a:rPr lang="en-US" sz="2000" dirty="0" err="1" smtClean="0">
                <a:solidFill>
                  <a:srgbClr val="000061"/>
                </a:solidFill>
                <a:latin typeface="+mn-lt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)= 5% [false negative]</a:t>
            </a:r>
          </a:p>
          <a:p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	P(+/</a:t>
            </a:r>
            <a:r>
              <a:rPr lang="en-US" sz="2000" dirty="0" err="1" smtClean="0">
                <a:solidFill>
                  <a:srgbClr val="000061"/>
                </a:solidFill>
                <a:latin typeface="+mn-lt"/>
                <a:cs typeface="Helvetica" charset="0"/>
              </a:rPr>
              <a:t>uninf</a:t>
            </a:r>
            <a:r>
              <a:rPr lang="en-US" sz="2000" dirty="0" smtClean="0">
                <a:solidFill>
                  <a:srgbClr val="000061"/>
                </a:solidFill>
                <a:latin typeface="+mn-lt"/>
                <a:cs typeface="Helvetica" charset="0"/>
              </a:rPr>
              <a:t>) = </a:t>
            </a:r>
            <a:r>
              <a:rPr lang="en-US" sz="2000" dirty="0" smtClean="0">
                <a:solidFill>
                  <a:srgbClr val="000061"/>
                </a:solidFill>
                <a:cs typeface="Helvetica" charset="0"/>
              </a:rPr>
              <a:t>5% [false positive]</a:t>
            </a:r>
            <a:endParaRPr lang="en-US" sz="2000" dirty="0" smtClean="0">
              <a:solidFill>
                <a:srgbClr val="000061"/>
              </a:solidFill>
              <a:latin typeface="+mn-lt"/>
              <a:cs typeface="Helvetica" charset="0"/>
            </a:endParaRPr>
          </a:p>
          <a:p>
            <a:endParaRPr lang="en-US" u="sng" dirty="0" smtClean="0">
              <a:solidFill>
                <a:srgbClr val="000061"/>
              </a:solidFill>
              <a:latin typeface="+mn-lt"/>
              <a:cs typeface="Helvetica" charset="0"/>
            </a:endParaRPr>
          </a:p>
          <a:p>
            <a:r>
              <a:rPr lang="en-US" b="1" u="sng" dirty="0" smtClean="0">
                <a:solidFill>
                  <a:srgbClr val="000061"/>
                </a:solidFill>
                <a:latin typeface="+mn-lt"/>
                <a:cs typeface="Helvetica" charset="0"/>
              </a:rPr>
              <a:t>What is the probability that you have TB, given that you tested positive</a:t>
            </a:r>
          </a:p>
          <a:p>
            <a:endParaRPr lang="en-US" b="1" u="sng" dirty="0" smtClean="0">
              <a:solidFill>
                <a:srgbClr val="000061"/>
              </a:solidFill>
              <a:latin typeface="+mn-lt"/>
              <a:cs typeface="Helvetica" charset="0"/>
            </a:endParaRPr>
          </a:p>
          <a:p>
            <a:pPr algn="ctr"/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P(</a:t>
            </a:r>
            <a:r>
              <a:rPr lang="en-US" b="1" dirty="0" err="1" smtClean="0">
                <a:solidFill>
                  <a:srgbClr val="000061"/>
                </a:solidFill>
                <a:latin typeface="+mn-lt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/+)</a:t>
            </a:r>
          </a:p>
          <a:p>
            <a:pPr algn="ctr"/>
            <a:endParaRPr lang="en-US" b="1" dirty="0" smtClean="0">
              <a:solidFill>
                <a:srgbClr val="000061"/>
              </a:solidFill>
              <a:latin typeface="+mn-lt"/>
              <a:cs typeface="Helvetica" charset="0"/>
            </a:endParaRPr>
          </a:p>
          <a:p>
            <a:pPr algn="ctr"/>
            <a:r>
              <a:rPr lang="en-US" b="1" dirty="0" smtClean="0">
                <a:solidFill>
                  <a:srgbClr val="000061"/>
                </a:solidFill>
                <a:latin typeface="+mn-lt"/>
                <a:cs typeface="Helvetica" charset="0"/>
              </a:rPr>
              <a:t>??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+mj-lt"/>
                <a:ea typeface="Osaka" charset="-128"/>
              </a:rPr>
              <a:t>Do you have TB?</a:t>
            </a:r>
            <a:endParaRPr lang="en-US" sz="4400" b="1" dirty="0">
              <a:solidFill>
                <a:srgbClr val="000061"/>
              </a:solidFill>
              <a:latin typeface="+mj-lt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09600" y="1387019"/>
            <a:ext cx="8534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sz="2000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= 0.01  = Background probability of infection</a:t>
            </a: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P(+/</a:t>
            </a:r>
            <a:r>
              <a:rPr lang="en-US" sz="2000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= 0.95</a:t>
            </a:r>
          </a:p>
          <a:p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P(-/</a:t>
            </a:r>
            <a:r>
              <a:rPr lang="en-US" sz="2000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)= 0.05</a:t>
            </a:r>
          </a:p>
          <a:p>
            <a:r>
              <a:rPr lang="en-US" sz="2000" b="1" dirty="0" smtClean="0">
                <a:solidFill>
                  <a:srgbClr val="000061"/>
                </a:solidFill>
                <a:cs typeface="Helvetica" charset="0"/>
              </a:rPr>
              <a:t>P(+/</a:t>
            </a:r>
            <a:r>
              <a:rPr lang="en-US" sz="2000" b="1" dirty="0" err="1" smtClean="0">
                <a:solidFill>
                  <a:srgbClr val="000061"/>
                </a:solidFill>
                <a:cs typeface="Helvetica" charset="0"/>
              </a:rPr>
              <a:t>uninf</a:t>
            </a:r>
            <a:r>
              <a:rPr lang="en-US" sz="2000" b="1" dirty="0" smtClean="0">
                <a:solidFill>
                  <a:srgbClr val="000061"/>
                </a:solidFill>
                <a:cs typeface="Helvetica" charset="0"/>
              </a:rPr>
              <a:t>) =0.05</a:t>
            </a:r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The probability that you test + (with or without TB) is sum of all circumstances that might lead to + test, </a:t>
            </a: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P(+) = P(+/</a:t>
            </a:r>
            <a:r>
              <a:rPr lang="en-US" sz="2000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* P(</a:t>
            </a:r>
            <a:r>
              <a:rPr lang="en-US" sz="2000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+ P(+/</a:t>
            </a:r>
            <a:r>
              <a:rPr lang="en-US" sz="2000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uninf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* P(</a:t>
            </a:r>
            <a:r>
              <a:rPr lang="en-US" sz="2000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uninf</a:t>
            </a:r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</a:t>
            </a:r>
          </a:p>
          <a:p>
            <a:endParaRPr lang="en-US" sz="2000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sz="2000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=(0.95*0.01) + (0.05*0.99) = 0.059</a:t>
            </a:r>
          </a:p>
          <a:p>
            <a:endParaRPr lang="en-US" sz="2000" b="1" dirty="0" smtClean="0">
              <a:solidFill>
                <a:srgbClr val="000061"/>
              </a:solidFill>
              <a:latin typeface="Helvetica" charset="0"/>
              <a:cs typeface="Helvetica" charset="0"/>
            </a:endParaRPr>
          </a:p>
          <a:p>
            <a:r>
              <a:rPr lang="en-US" sz="2000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 dirty="0" smtClean="0">
                <a:solidFill>
                  <a:srgbClr val="000061"/>
                </a:solidFill>
                <a:latin typeface="Helvetica" charset="0"/>
                <a:ea typeface="Osaka" charset="-128"/>
              </a:rPr>
              <a:t>Do you have TB?</a:t>
            </a:r>
            <a:endParaRPr lang="en-US" sz="4400" b="1" dirty="0">
              <a:solidFill>
                <a:srgbClr val="000061"/>
              </a:solidFill>
              <a:latin typeface="Helvetica" charset="0"/>
              <a:ea typeface="Osaka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1600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</a:t>
            </a:r>
            <a:r>
              <a:rPr lang="en-US" b="1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b="1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/+) </a:t>
            </a:r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= 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P(+/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 * P(</a:t>
            </a:r>
            <a:r>
              <a:rPr lang="en-US" u="sng" dirty="0" err="1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Inf</a:t>
            </a:r>
            <a:r>
              <a:rPr lang="en-US" u="sng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)</a:t>
            </a:r>
          </a:p>
          <a:p>
            <a:pPr algn="ctr"/>
            <a:r>
              <a:rPr lang="en-US" dirty="0" smtClean="0">
                <a:solidFill>
                  <a:srgbClr val="000061"/>
                </a:solidFill>
                <a:latin typeface="Helvetica" charset="0"/>
                <a:cs typeface="Helvetica" charset="0"/>
              </a:rPr>
              <a:t>		 P(+)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3048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u="sng" dirty="0" smtClean="0">
                <a:solidFill>
                  <a:srgbClr val="000061"/>
                </a:solidFill>
                <a:cs typeface="Helvetica" charset="0"/>
              </a:rPr>
              <a:t>What is the probability that you have TB, given that you tested positive?</a:t>
            </a:r>
          </a:p>
          <a:p>
            <a:endParaRPr lang="en-US" sz="2800" b="1" u="sng" dirty="0" smtClean="0">
              <a:solidFill>
                <a:srgbClr val="000061"/>
              </a:solidFill>
              <a:cs typeface="Helvetic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1">
  <a:themeElements>
    <a:clrScheme name="templat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1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templat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Templates:template1.pot</Template>
  <TotalTime>13943</TotalTime>
  <Words>2517</Words>
  <Application>Microsoft Office PowerPoint</Application>
  <PresentationFormat>On-screen Show (4:3)</PresentationFormat>
  <Paragraphs>529</Paragraphs>
  <Slides>59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1" baseType="lpstr">
      <vt:lpstr>template1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</vt:vector>
  </TitlesOfParts>
  <Company>Ines Ibanez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patterns of future plant invasions in the New England region</dc:title>
  <dc:creator>Ines Ibanez</dc:creator>
  <cp:lastModifiedBy>slladeau</cp:lastModifiedBy>
  <cp:revision>321</cp:revision>
  <cp:lastPrinted>2008-07-29T12:56:34Z</cp:lastPrinted>
  <dcterms:created xsi:type="dcterms:W3CDTF">2009-08-02T13:09:09Z</dcterms:created>
  <dcterms:modified xsi:type="dcterms:W3CDTF">2013-08-21T12:51:05Z</dcterms:modified>
</cp:coreProperties>
</file>